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0"/>
  </p:notesMasterIdLst>
  <p:handoutMasterIdLst>
    <p:handoutMasterId r:id="rId91"/>
  </p:handoutMasterIdLst>
  <p:sldIdLst>
    <p:sldId id="256" r:id="rId2"/>
    <p:sldId id="405" r:id="rId3"/>
    <p:sldId id="408" r:id="rId4"/>
    <p:sldId id="435" r:id="rId5"/>
    <p:sldId id="395" r:id="rId6"/>
    <p:sldId id="343" r:id="rId7"/>
    <p:sldId id="379" r:id="rId8"/>
    <p:sldId id="344" r:id="rId9"/>
    <p:sldId id="396" r:id="rId10"/>
    <p:sldId id="433" r:id="rId11"/>
    <p:sldId id="397" r:id="rId12"/>
    <p:sldId id="398" r:id="rId13"/>
    <p:sldId id="399" r:id="rId14"/>
    <p:sldId id="400" r:id="rId15"/>
    <p:sldId id="401" r:id="rId16"/>
    <p:sldId id="402" r:id="rId17"/>
    <p:sldId id="403" r:id="rId18"/>
    <p:sldId id="436" r:id="rId19"/>
    <p:sldId id="259" r:id="rId20"/>
    <p:sldId id="406" r:id="rId21"/>
    <p:sldId id="347" r:id="rId22"/>
    <p:sldId id="346" r:id="rId23"/>
    <p:sldId id="374" r:id="rId24"/>
    <p:sldId id="375" r:id="rId25"/>
    <p:sldId id="260" r:id="rId26"/>
    <p:sldId id="404" r:id="rId27"/>
    <p:sldId id="376" r:id="rId28"/>
    <p:sldId id="267" r:id="rId29"/>
    <p:sldId id="340" r:id="rId30"/>
    <p:sldId id="384" r:id="rId31"/>
    <p:sldId id="380" r:id="rId32"/>
    <p:sldId id="381" r:id="rId33"/>
    <p:sldId id="288" r:id="rId34"/>
    <p:sldId id="377" r:id="rId35"/>
    <p:sldId id="410" r:id="rId36"/>
    <p:sldId id="417" r:id="rId37"/>
    <p:sldId id="416" r:id="rId38"/>
    <p:sldId id="418" r:id="rId39"/>
    <p:sldId id="419" r:id="rId40"/>
    <p:sldId id="421" r:id="rId41"/>
    <p:sldId id="422" r:id="rId42"/>
    <p:sldId id="423" r:id="rId43"/>
    <p:sldId id="341" r:id="rId44"/>
    <p:sldId id="439" r:id="rId45"/>
    <p:sldId id="290" r:id="rId46"/>
    <p:sldId id="382" r:id="rId47"/>
    <p:sldId id="383" r:id="rId48"/>
    <p:sldId id="291" r:id="rId49"/>
    <p:sldId id="424" r:id="rId50"/>
    <p:sldId id="425" r:id="rId51"/>
    <p:sldId id="426" r:id="rId52"/>
    <p:sldId id="292" r:id="rId53"/>
    <p:sldId id="293" r:id="rId54"/>
    <p:sldId id="294" r:id="rId55"/>
    <p:sldId id="342" r:id="rId56"/>
    <p:sldId id="295" r:id="rId57"/>
    <p:sldId id="385" r:id="rId58"/>
    <p:sldId id="437" r:id="rId59"/>
    <p:sldId id="296" r:id="rId60"/>
    <p:sldId id="386" r:id="rId61"/>
    <p:sldId id="407" r:id="rId62"/>
    <p:sldId id="297" r:id="rId63"/>
    <p:sldId id="387" r:id="rId64"/>
    <p:sldId id="298" r:id="rId65"/>
    <p:sldId id="388" r:id="rId66"/>
    <p:sldId id="300" r:id="rId67"/>
    <p:sldId id="301" r:id="rId68"/>
    <p:sldId id="302" r:id="rId69"/>
    <p:sldId id="303" r:id="rId70"/>
    <p:sldId id="304" r:id="rId71"/>
    <p:sldId id="305" r:id="rId72"/>
    <p:sldId id="306" r:id="rId73"/>
    <p:sldId id="307" r:id="rId74"/>
    <p:sldId id="311" r:id="rId75"/>
    <p:sldId id="312" r:id="rId76"/>
    <p:sldId id="390" r:id="rId77"/>
    <p:sldId id="391" r:id="rId78"/>
    <p:sldId id="313" r:id="rId79"/>
    <p:sldId id="392" r:id="rId80"/>
    <p:sldId id="393" r:id="rId81"/>
    <p:sldId id="394" r:id="rId82"/>
    <p:sldId id="428" r:id="rId83"/>
    <p:sldId id="429" r:id="rId84"/>
    <p:sldId id="314" r:id="rId85"/>
    <p:sldId id="430" r:id="rId86"/>
    <p:sldId id="431" r:id="rId87"/>
    <p:sldId id="438" r:id="rId88"/>
    <p:sldId id="432" r:id="rId8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72" autoAdjust="0"/>
    <p:restoredTop sz="83099" autoAdjust="0"/>
  </p:normalViewPr>
  <p:slideViewPr>
    <p:cSldViewPr snapToGrid="0" snapToObjects="1">
      <p:cViewPr varScale="1">
        <p:scale>
          <a:sx n="122" d="100"/>
          <a:sy n="122" d="100"/>
        </p:scale>
        <p:origin x="-1104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81F13D-863D-5A45-89CC-C6C884D842AF}" type="datetimeFigureOut">
              <a:rPr lang="en-US" smtClean="0"/>
              <a:t>6/22/2016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B212DA-63E7-F644-B6A6-AB2ABDA68A3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1926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75FFBE-FEF5-534E-ABEF-F74B79FB01B3}" type="datetimeFigureOut">
              <a:rPr lang="en-US" smtClean="0"/>
              <a:t>6/22/2016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93756-AA3C-5848-A930-789411EE18B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615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93756-AA3C-5848-A930-789411EE18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66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93756-AA3C-5848-A930-789411EE18B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32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93756-AA3C-5848-A930-789411EE18B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32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93756-AA3C-5848-A930-789411EE18B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32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Use SWAN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open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Macro.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93756-AA3C-5848-A930-789411EE18B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104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To</a:t>
            </a:r>
            <a:r>
              <a:rPr lang="es-ES" baseline="0" dirty="0" smtClean="0"/>
              <a:t> show in a notebook.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93756-AA3C-5848-A930-789411EE18B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190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To</a:t>
            </a:r>
            <a:r>
              <a:rPr lang="es-ES" dirty="0" smtClean="0"/>
              <a:t> show in a notebook.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93756-AA3C-5848-A930-789411EE18B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942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To</a:t>
            </a:r>
            <a:r>
              <a:rPr lang="es-ES" baseline="0" dirty="0" smtClean="0"/>
              <a:t> show in a notebook.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93756-AA3C-5848-A930-789411EE18B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41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93756-AA3C-5848-A930-789411EE18B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75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75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706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3663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7700" y="-76199"/>
            <a:ext cx="4720048" cy="787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74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9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957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4363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132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86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7790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2803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914400"/>
            <a:ext cx="9144000" cy="3680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815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29/06/2015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815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/>
              <a:t>ROOT Summer Student Tutorial 2016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8815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1428751" y="-482599"/>
            <a:ext cx="5124451" cy="78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Master title style</a:t>
            </a:r>
            <a:endParaRPr lang="en-GB" dirty="0"/>
          </a:p>
        </p:txBody>
      </p:sp>
      <p:pic>
        <p:nvPicPr>
          <p:cNvPr id="10" name="Picture 9" descr="RootBannerLong_3.png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2857" y="-12700"/>
            <a:ext cx="8191143" cy="793750"/>
          </a:xfrm>
          <a:prstGeom prst="rect">
            <a:avLst/>
          </a:prstGeom>
        </p:spPr>
      </p:pic>
      <p:pic>
        <p:nvPicPr>
          <p:cNvPr id="8" name="Picture 7" descr="RootBannerLong_3.png"/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8" y="-19051"/>
            <a:ext cx="3054350" cy="800101"/>
          </a:xfrm>
          <a:prstGeom prst="rect">
            <a:avLst/>
          </a:prstGeom>
        </p:spPr>
      </p:pic>
      <p:pic>
        <p:nvPicPr>
          <p:cNvPr id="12" name="Picture 11" descr="RootBannerLong_3.png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3625" y="-12700"/>
            <a:ext cx="305435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85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Gill Sans"/>
          <a:ea typeface="+mj-ea"/>
          <a:cs typeface="Gill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ill Sans"/>
          <a:ea typeface="+mn-ea"/>
          <a:cs typeface="Gill San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ill Sans"/>
          <a:ea typeface="+mn-ea"/>
          <a:cs typeface="Gill San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ill Sans"/>
          <a:ea typeface="+mn-ea"/>
          <a:cs typeface="Gill San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ill Sans"/>
          <a:ea typeface="+mn-ea"/>
          <a:cs typeface="Gill San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ill Sans"/>
          <a:ea typeface="+mn-ea"/>
          <a:cs typeface="Gill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hyperlink" Target="http://swan.web.cern.ch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www.google.ch/url?sa=i&amp;rct=j&amp;q=&amp;esrc=s&amp;source=images&amp;cd=&amp;cad=rja&amp;uact=8&amp;ved=0CAcQjRw&amp;url=http://www.questionsonislam.com/article/reduction-earths-surface-its-outlying-borders&amp;ei=FlZ1VfCRA-TD7gac5YHgDw&amp;bvm=bv.95039771,d.bGg&amp;psig=AFQjCNHLTmIjxR-bm8GmacU8Z7zxB-OH-w&amp;ust=1433839497976200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wan.web.cern.ch/content/root-primer" TargetMode="External"/><Relationship Id="rId2" Type="http://schemas.openxmlformats.org/officeDocument/2006/relationships/hyperlink" Target="https://root.cern.ch/guides/prim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ot-mirror/training" TargetMode="External"/><Relationship Id="rId2" Type="http://schemas.openxmlformats.org/officeDocument/2006/relationships/hyperlink" Target="https://root.cern.ch/downloading-roo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wan.cern.ch/" TargetMode="External"/><Relationship Id="rId4" Type="http://schemas.openxmlformats.org/officeDocument/2006/relationships/hyperlink" Target="https://cernbox.cern.ch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swan.web.cern.ch/content/root-prime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2.png"/><Relationship Id="rId4" Type="http://schemas.openxmlformats.org/officeDocument/2006/relationships/hyperlink" Target="http://swan.web.cern.ch/content/root-primer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6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70.png"/><Relationship Id="rId4" Type="http://schemas.openxmlformats.org/officeDocument/2006/relationships/image" Target="../media/image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78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82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swan.cern.ch/" TargetMode="Externa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52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259191"/>
            <a:ext cx="9144000" cy="15684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62439" y="1380910"/>
            <a:ext cx="661912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4000" b="1" dirty="0" smtClean="0">
              <a:cs typeface="Gill Sans"/>
            </a:endParaRPr>
          </a:p>
          <a:p>
            <a:pPr algn="ctr"/>
            <a:r>
              <a:rPr lang="en-US" sz="4800" dirty="0" smtClean="0">
                <a:cs typeface="Gill Sans"/>
              </a:rPr>
              <a:t>Summer Students Course</a:t>
            </a:r>
          </a:p>
          <a:p>
            <a:pPr algn="ctr"/>
            <a:r>
              <a:rPr lang="en-US" sz="4800" dirty="0" smtClean="0">
                <a:cs typeface="Gill Sans"/>
              </a:rPr>
              <a:t>2016</a:t>
            </a:r>
          </a:p>
          <a:p>
            <a:pPr algn="ctr"/>
            <a:endParaRPr lang="en-US" sz="4000" b="1" i="1" dirty="0" smtClean="0"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28449" y="3722575"/>
            <a:ext cx="4087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cs typeface="Gill Sans"/>
              </a:rPr>
              <a:t>Olivier </a:t>
            </a:r>
            <a:r>
              <a:rPr lang="en-US" sz="2000" i="1" dirty="0" err="1">
                <a:cs typeface="Gill Sans"/>
              </a:rPr>
              <a:t>Couet</a:t>
            </a:r>
            <a:r>
              <a:rPr lang="en-US" sz="2000" i="1" dirty="0">
                <a:cs typeface="Gill Sans"/>
              </a:rPr>
              <a:t>, </a:t>
            </a:r>
            <a:r>
              <a:rPr lang="en-US" sz="2000" i="1" dirty="0" err="1">
                <a:cs typeface="Gill Sans"/>
              </a:rPr>
              <a:t>E</a:t>
            </a:r>
            <a:r>
              <a:rPr lang="en-US" sz="2000" i="1" dirty="0" err="1" smtClean="0">
                <a:cs typeface="Gill Sans"/>
              </a:rPr>
              <a:t>nric</a:t>
            </a:r>
            <a:r>
              <a:rPr lang="en-US" sz="2000" i="1" dirty="0" smtClean="0">
                <a:cs typeface="Gill Sans"/>
              </a:rPr>
              <a:t> </a:t>
            </a:r>
            <a:r>
              <a:rPr lang="en-US" sz="2000" i="1" dirty="0" err="1" smtClean="0">
                <a:cs typeface="Gill Sans"/>
              </a:rPr>
              <a:t>Tejedor</a:t>
            </a:r>
            <a:r>
              <a:rPr lang="en-US" sz="2000" i="1" dirty="0" smtClean="0">
                <a:cs typeface="Gill Sans"/>
              </a:rPr>
              <a:t> </a:t>
            </a:r>
            <a:r>
              <a:rPr lang="en-US" sz="2000" i="1" dirty="0">
                <a:cs typeface="Gill Sans"/>
              </a:rPr>
              <a:t>S</a:t>
            </a:r>
            <a:r>
              <a:rPr lang="en-US" sz="2000" i="1" dirty="0" smtClean="0">
                <a:cs typeface="Gill Sans"/>
              </a:rPr>
              <a:t>aavedra</a:t>
            </a:r>
            <a:endParaRPr lang="en-US" sz="2000" i="1" dirty="0"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43288" y="4233946"/>
            <a:ext cx="1457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CERN PH</a:t>
            </a:r>
            <a:r>
              <a:rPr lang="en-US" i="1" dirty="0"/>
              <a:t>-</a:t>
            </a:r>
            <a:r>
              <a:rPr lang="en-US" i="1" dirty="0" smtClean="0"/>
              <a:t>SFT</a:t>
            </a:r>
            <a:endParaRPr lang="en-US" i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01" y="4110519"/>
            <a:ext cx="850900" cy="8322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604" y="4223843"/>
            <a:ext cx="927100" cy="7747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704" y="106156"/>
            <a:ext cx="4736592" cy="134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9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Higgs boson discovery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5769" y="929611"/>
            <a:ext cx="3464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On </a:t>
            </a:r>
            <a:r>
              <a:rPr lang="en-GB" sz="1600" dirty="0"/>
              <a:t>J</a:t>
            </a:r>
            <a:r>
              <a:rPr lang="en-GB" sz="1600" dirty="0" smtClean="0"/>
              <a:t>uly 4</a:t>
            </a:r>
            <a:r>
              <a:rPr lang="en-GB" sz="1600" baseline="30000" dirty="0" smtClean="0"/>
              <a:t>th</a:t>
            </a:r>
            <a:r>
              <a:rPr lang="en-GB" sz="1600" dirty="0" smtClean="0"/>
              <a:t> 2012, the plots presented by the ATLAS and CMS collaborations where all produced with ROOT !</a:t>
            </a:r>
            <a:endParaRPr lang="en-GB" sz="1600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819" y="3085556"/>
            <a:ext cx="2647704" cy="181788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1" y="1850982"/>
            <a:ext cx="2368017" cy="219709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609" y="1300717"/>
            <a:ext cx="2516706" cy="177800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774" y="1496477"/>
            <a:ext cx="3261871" cy="266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8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Interpreter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92429" y="1142790"/>
            <a:ext cx="840916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cs typeface="Gill Sans"/>
              </a:rPr>
              <a:t>ROOT </a:t>
            </a:r>
            <a:r>
              <a:rPr lang="en-GB" sz="2000" dirty="0" smtClean="0">
                <a:cs typeface="Gill Sans"/>
              </a:rPr>
              <a:t>has a built-in interpreter : CLING</a:t>
            </a:r>
            <a:endParaRPr lang="en-GB" sz="20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C</a:t>
            </a:r>
            <a:r>
              <a:rPr lang="en-GB" sz="2000" dirty="0">
                <a:solidFill>
                  <a:srgbClr val="4F81BD"/>
                </a:solidFill>
                <a:cs typeface="Gill Sans"/>
              </a:rPr>
              <a:t>+</a:t>
            </a:r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+ interpretation:</a:t>
            </a:r>
            <a:r>
              <a:rPr lang="en-GB" sz="2000" dirty="0" smtClean="0">
                <a:cs typeface="Gill Sans"/>
              </a:rPr>
              <a:t> highly non </a:t>
            </a:r>
            <a:r>
              <a:rPr lang="en-GB" sz="2000" dirty="0">
                <a:cs typeface="Gill Sans"/>
              </a:rPr>
              <a:t>trivial </a:t>
            </a:r>
            <a:r>
              <a:rPr lang="en-GB" sz="2000" dirty="0" smtClean="0">
                <a:cs typeface="Gill Sans"/>
              </a:rPr>
              <a:t>and </a:t>
            </a:r>
            <a:r>
              <a:rPr lang="en-GB" sz="2000" dirty="0">
                <a:cs typeface="Gill Sans"/>
              </a:rPr>
              <a:t>not </a:t>
            </a:r>
            <a:r>
              <a:rPr lang="en-GB" sz="2000" dirty="0" smtClean="0">
                <a:cs typeface="Gill Sans"/>
              </a:rPr>
              <a:t>foreseen by the language !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One of its kind: Just In Time (JIT) compilation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A C++ interactive </a:t>
            </a:r>
            <a:r>
              <a:rPr lang="en-GB" sz="2000" dirty="0">
                <a:solidFill>
                  <a:srgbClr val="4F81BD"/>
                </a:solidFill>
                <a:cs typeface="Gill Sans"/>
              </a:rPr>
              <a:t>shell</a:t>
            </a:r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.</a:t>
            </a:r>
            <a:endParaRPr lang="en-GB" sz="2000" dirty="0">
              <a:solidFill>
                <a:srgbClr val="4F81BD"/>
              </a:solidFill>
              <a:cs typeface="Gill Sans"/>
            </a:endParaRPr>
          </a:p>
          <a:p>
            <a:endParaRPr lang="en-GB" sz="2000" dirty="0" smtClean="0">
              <a:cs typeface="Gill Sans"/>
            </a:endParaRPr>
          </a:p>
          <a:p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Can </a:t>
            </a:r>
            <a:r>
              <a:rPr lang="en-GB" sz="2000" dirty="0">
                <a:solidFill>
                  <a:srgbClr val="4F81BD"/>
                </a:solidFill>
                <a:cs typeface="Gill Sans"/>
              </a:rPr>
              <a:t>interpret “macros” </a:t>
            </a:r>
            <a:r>
              <a:rPr lang="en-GB" sz="2000" dirty="0" smtClean="0">
                <a:cs typeface="Gill Sans"/>
              </a:rPr>
              <a:t>(non </a:t>
            </a:r>
            <a:r>
              <a:rPr lang="en-GB" sz="2000" dirty="0">
                <a:cs typeface="Gill Sans"/>
              </a:rPr>
              <a:t>compiled programs</a:t>
            </a:r>
            <a:r>
              <a:rPr lang="en-GB" sz="2000" dirty="0" smtClean="0">
                <a:cs typeface="Gill Sans"/>
              </a:rPr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Rapid </a:t>
            </a:r>
            <a:r>
              <a:rPr lang="en-GB" sz="2000" dirty="0">
                <a:cs typeface="Gill Sans"/>
              </a:rPr>
              <a:t>prototyping </a:t>
            </a:r>
            <a:r>
              <a:rPr lang="en-GB" sz="2000" dirty="0" smtClean="0">
                <a:cs typeface="Gill Sans"/>
              </a:rPr>
              <a:t>possible</a:t>
            </a:r>
            <a:endParaRPr lang="en-GB" sz="2000" dirty="0">
              <a:cs typeface="Gill Sans"/>
            </a:endParaRPr>
          </a:p>
          <a:p>
            <a:endParaRPr lang="en-GB" sz="2000" dirty="0" smtClean="0">
              <a:cs typeface="Gill Sans"/>
            </a:endParaRPr>
          </a:p>
          <a:p>
            <a:r>
              <a:rPr lang="en-GB" sz="2000" dirty="0" smtClean="0">
                <a:cs typeface="Gill Sans"/>
              </a:rPr>
              <a:t>ROOT </a:t>
            </a:r>
            <a:r>
              <a:rPr lang="en-GB" sz="2000" dirty="0">
                <a:cs typeface="Gill Sans"/>
              </a:rPr>
              <a:t>provides also </a:t>
            </a:r>
            <a:r>
              <a:rPr lang="en-GB" sz="2000" dirty="0">
                <a:solidFill>
                  <a:srgbClr val="4F81BD"/>
                </a:solidFill>
                <a:cs typeface="Gill Sans"/>
              </a:rPr>
              <a:t>Python bindings</a:t>
            </a:r>
            <a:r>
              <a:rPr lang="en-GB" sz="2000" dirty="0" smtClean="0">
                <a:cs typeface="Gill Sans"/>
              </a:rPr>
              <a:t>:</a:t>
            </a:r>
            <a:endParaRPr lang="en-GB" sz="20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>
                <a:cs typeface="Gill Sans"/>
              </a:rPr>
              <a:t>Can use Python interpreter directly after a simple </a:t>
            </a:r>
            <a:r>
              <a:rPr lang="en-GB" sz="2000" i="1" dirty="0">
                <a:cs typeface="Gill Sans"/>
              </a:rPr>
              <a:t>import </a:t>
            </a:r>
            <a:r>
              <a:rPr lang="en-GB" sz="2000" i="1" dirty="0" smtClean="0">
                <a:cs typeface="Gill Sans"/>
              </a:rPr>
              <a:t>ROOT</a:t>
            </a:r>
            <a:endParaRPr lang="en-GB" sz="2000" dirty="0" smtClean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Possible to “mix” the two languages (see more in the following slides)</a:t>
            </a:r>
            <a:endParaRPr lang="en-GB" sz="2000" dirty="0">
              <a:cs typeface="Gill San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2107420"/>
            <a:ext cx="2041817" cy="127243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603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Persistency (I/O)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3943" y="896459"/>
            <a:ext cx="889023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4F81BD"/>
                </a:solidFill>
                <a:cs typeface="Gill Sans"/>
              </a:rPr>
              <a:t>ROOT offers the possibility to write C++ objects </a:t>
            </a:r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into files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This is </a:t>
            </a:r>
            <a:r>
              <a:rPr lang="en-GB" sz="2000" dirty="0">
                <a:cs typeface="Gill Sans"/>
              </a:rPr>
              <a:t>impossible </a:t>
            </a:r>
            <a:r>
              <a:rPr lang="en-GB" sz="2000" dirty="0" smtClean="0">
                <a:cs typeface="Gill Sans"/>
              </a:rPr>
              <a:t>with C</a:t>
            </a:r>
            <a:r>
              <a:rPr lang="en-GB" sz="2000" dirty="0">
                <a:cs typeface="Gill Sans"/>
              </a:rPr>
              <a:t>+</a:t>
            </a:r>
            <a:r>
              <a:rPr lang="en-GB" sz="2000" dirty="0" smtClean="0">
                <a:cs typeface="Gill Sans"/>
              </a:rPr>
              <a:t>+ alone.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Used </a:t>
            </a:r>
            <a:r>
              <a:rPr lang="en-GB" sz="2000" dirty="0">
                <a:cs typeface="Gill Sans"/>
              </a:rPr>
              <a:t>the LHC detectors to write </a:t>
            </a:r>
            <a:r>
              <a:rPr lang="en-GB" sz="2000" dirty="0" smtClean="0">
                <a:cs typeface="Gill Sans"/>
              </a:rPr>
              <a:t>several petabytes per year.</a:t>
            </a:r>
          </a:p>
          <a:p>
            <a:endParaRPr lang="en-GB" sz="2000" dirty="0">
              <a:cs typeface="Gill Sans"/>
            </a:endParaRPr>
          </a:p>
          <a:p>
            <a:r>
              <a:rPr lang="en-GB" sz="2000" dirty="0">
                <a:cs typeface="Gill Sans"/>
              </a:rPr>
              <a:t>Achieved with serialization of the </a:t>
            </a:r>
            <a:r>
              <a:rPr lang="en-GB" sz="2000" dirty="0" smtClean="0">
                <a:cs typeface="Gill Sans"/>
              </a:rPr>
              <a:t>objects </a:t>
            </a:r>
            <a:r>
              <a:rPr lang="en-GB" sz="2000" dirty="0">
                <a:cs typeface="Gill Sans"/>
              </a:rPr>
              <a:t>using the </a:t>
            </a:r>
            <a:r>
              <a:rPr lang="en-GB" sz="2000" dirty="0" smtClean="0">
                <a:cs typeface="Gill Sans"/>
              </a:rPr>
              <a:t>reflection capabilities, ultimately provided by the interpreter</a:t>
            </a:r>
            <a:endParaRPr lang="en-GB" sz="20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Raw and column-wise streaming</a:t>
            </a:r>
            <a:endParaRPr lang="en-GB" sz="2000" dirty="0">
              <a:cs typeface="Gill Sans"/>
            </a:endParaRPr>
          </a:p>
          <a:p>
            <a:endParaRPr lang="en-GB" sz="2000" dirty="0" smtClean="0">
              <a:cs typeface="Gill Sans"/>
            </a:endParaRPr>
          </a:p>
          <a:p>
            <a:r>
              <a:rPr lang="en-GB" sz="2000" dirty="0" smtClean="0">
                <a:cs typeface="Gill Sans"/>
              </a:rPr>
              <a:t>As simple as this for ROOT objects: one </a:t>
            </a:r>
            <a:r>
              <a:rPr lang="en-GB" sz="2000" dirty="0">
                <a:cs typeface="Gill Sans"/>
              </a:rPr>
              <a:t>method </a:t>
            </a:r>
            <a:r>
              <a:rPr lang="en-GB" sz="2000" dirty="0" smtClean="0">
                <a:cs typeface="Gill Sans"/>
              </a:rPr>
              <a:t>- </a:t>
            </a:r>
            <a:r>
              <a:rPr lang="en-GB" sz="2000" i="1" dirty="0" err="1" smtClean="0">
                <a:cs typeface="Gill Sans"/>
              </a:rPr>
              <a:t>TObject</a:t>
            </a:r>
            <a:r>
              <a:rPr lang="en-GB" sz="2000" i="1" dirty="0">
                <a:cs typeface="Gill Sans"/>
              </a:rPr>
              <a:t>::Write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17870" y="3948960"/>
            <a:ext cx="2578553" cy="817765"/>
          </a:xfrm>
          <a:prstGeom prst="roundRect">
            <a:avLst/>
          </a:prstGeom>
          <a:noFill/>
          <a:ln w="190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accent2"/>
                </a:solidFill>
              </a:rPr>
              <a:t>Cornerstone for storage of experimental data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989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84200" y="1392367"/>
            <a:ext cx="7239001" cy="3545603"/>
            <a:chOff x="584200" y="1595567"/>
            <a:chExt cx="7239001" cy="354560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8003" y="1595567"/>
              <a:ext cx="6265198" cy="3545603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84200" y="4229099"/>
              <a:ext cx="1562100" cy="9120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n>
                  <a:solidFill>
                    <a:schemeClr val="bg1"/>
                  </a:solidFill>
                </a:ln>
                <a:solidFill>
                  <a:srgbClr val="FFFFFF"/>
                </a:solidFill>
                <a:effectLst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Math/Stats Libraries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847636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cs typeface="Gill Sans"/>
              </a:rPr>
              <a:t>ROOT provides a reach set of mathematical libraries and tools needed </a:t>
            </a:r>
            <a:r>
              <a:rPr lang="en-GB" sz="2000" dirty="0" smtClean="0">
                <a:cs typeface="Gill Sans"/>
              </a:rPr>
              <a:t>for sophisticated statistical </a:t>
            </a:r>
            <a:r>
              <a:rPr lang="en-GB" sz="2000" dirty="0">
                <a:cs typeface="Gill Sans"/>
              </a:rPr>
              <a:t>data </a:t>
            </a:r>
            <a:r>
              <a:rPr lang="en-GB" sz="2000" dirty="0" smtClean="0">
                <a:cs typeface="Gill Sans"/>
              </a:rPr>
              <a:t>analysis</a:t>
            </a:r>
            <a:endParaRPr lang="en-GB" sz="2000" dirty="0">
              <a:cs typeface="Gill San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797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Graphics In 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400" y="809536"/>
            <a:ext cx="54859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cs typeface="Gill Sans"/>
              </a:rPr>
              <a:t>Many formats for data analysis, and not only, plots</a:t>
            </a:r>
            <a:endParaRPr lang="en-GB" sz="2000" dirty="0">
              <a:cs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b="4806"/>
          <a:stretch/>
        </p:blipFill>
        <p:spPr>
          <a:xfrm>
            <a:off x="1054100" y="1205481"/>
            <a:ext cx="7188200" cy="377291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136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2D Graphics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400" y="1546136"/>
            <a:ext cx="478790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cs typeface="Gill Sans"/>
              </a:rPr>
              <a:t>New </a:t>
            </a:r>
            <a:r>
              <a:rPr lang="en-US" sz="2000" dirty="0" smtClean="0">
                <a:cs typeface="Gill Sans"/>
              </a:rPr>
              <a:t>functionalities added </a:t>
            </a:r>
            <a:r>
              <a:rPr lang="en-US" sz="2000" dirty="0">
                <a:cs typeface="Gill Sans"/>
              </a:rPr>
              <a:t>at every new </a:t>
            </a:r>
          </a:p>
          <a:p>
            <a:r>
              <a:rPr lang="en-US" sz="2000" dirty="0">
                <a:cs typeface="Gill Sans"/>
              </a:rPr>
              <a:t>r</a:t>
            </a:r>
            <a:r>
              <a:rPr lang="en-US" sz="2000" dirty="0" smtClean="0">
                <a:cs typeface="Gill Sans"/>
              </a:rPr>
              <a:t>elease</a:t>
            </a:r>
            <a:endParaRPr lang="en-US" sz="2000" dirty="0">
              <a:cs typeface="Gill Sans"/>
            </a:endParaRPr>
          </a:p>
          <a:p>
            <a:endParaRPr lang="en-US" sz="2000" dirty="0">
              <a:cs typeface="Gill Sans"/>
            </a:endParaRPr>
          </a:p>
          <a:p>
            <a:r>
              <a:rPr lang="en-US" sz="2000" dirty="0">
                <a:cs typeface="Gill Sans"/>
              </a:rPr>
              <a:t>Always </a:t>
            </a:r>
            <a:r>
              <a:rPr lang="en-US" sz="2000" dirty="0" smtClean="0">
                <a:cs typeface="Gill Sans"/>
              </a:rPr>
              <a:t>requests </a:t>
            </a:r>
            <a:r>
              <a:rPr lang="en-US" sz="2000" dirty="0">
                <a:cs typeface="Gill Sans"/>
              </a:rPr>
              <a:t>for new </a:t>
            </a:r>
            <a:r>
              <a:rPr lang="en-US" sz="2000" dirty="0" smtClean="0">
                <a:cs typeface="Gill Sans"/>
              </a:rPr>
              <a:t>style </a:t>
            </a:r>
            <a:r>
              <a:rPr lang="en-US" sz="2000" dirty="0">
                <a:cs typeface="Gill Sans"/>
              </a:rPr>
              <a:t>of plots</a:t>
            </a:r>
          </a:p>
          <a:p>
            <a:endParaRPr lang="en-US" sz="2000" dirty="0">
              <a:cs typeface="Gill Sans"/>
            </a:endParaRPr>
          </a:p>
          <a:p>
            <a:r>
              <a:rPr lang="en-US" sz="2000" dirty="0">
                <a:cs typeface="Gill Sans"/>
              </a:rPr>
              <a:t>Can save graphics in </a:t>
            </a:r>
            <a:r>
              <a:rPr lang="en-US" sz="2000" dirty="0" smtClean="0">
                <a:cs typeface="Gill Sans"/>
              </a:rPr>
              <a:t>many </a:t>
            </a:r>
            <a:r>
              <a:rPr lang="en-US" sz="2000" dirty="0">
                <a:cs typeface="Gill Sans"/>
              </a:rPr>
              <a:t>formats: </a:t>
            </a:r>
            <a:r>
              <a:rPr lang="en-US" sz="2000" i="1" dirty="0" err="1" smtClean="0">
                <a:cs typeface="Gill Sans"/>
              </a:rPr>
              <a:t>ps</a:t>
            </a:r>
            <a:r>
              <a:rPr lang="en-US" sz="2000" i="1" dirty="0" smtClean="0">
                <a:cs typeface="Gill Sans"/>
              </a:rPr>
              <a:t>, pdf, </a:t>
            </a:r>
            <a:r>
              <a:rPr lang="en-US" sz="2000" i="1" dirty="0" err="1" smtClean="0">
                <a:cs typeface="Gill Sans"/>
              </a:rPr>
              <a:t>svg</a:t>
            </a:r>
            <a:r>
              <a:rPr lang="en-US" sz="2000" i="1" dirty="0" smtClean="0">
                <a:cs typeface="Gill Sans"/>
              </a:rPr>
              <a:t>, jpeg, </a:t>
            </a:r>
            <a:r>
              <a:rPr lang="en-US" sz="2000" i="1" dirty="0" err="1" smtClean="0">
                <a:cs typeface="Gill Sans"/>
              </a:rPr>
              <a:t>LaTex</a:t>
            </a:r>
            <a:r>
              <a:rPr lang="en-US" sz="2000" i="1" dirty="0" smtClean="0">
                <a:cs typeface="Gill Sans"/>
              </a:rPr>
              <a:t>, </a:t>
            </a:r>
            <a:r>
              <a:rPr lang="en-US" sz="2000" i="1" dirty="0" err="1" smtClean="0">
                <a:cs typeface="Gill Sans"/>
              </a:rPr>
              <a:t>png</a:t>
            </a:r>
            <a:r>
              <a:rPr lang="en-US" sz="2000" i="1" dirty="0" smtClean="0">
                <a:cs typeface="Gill Sans"/>
              </a:rPr>
              <a:t>, c, root </a:t>
            </a:r>
            <a:r>
              <a:rPr lang="is-IS" sz="2000" i="1" dirty="0" smtClean="0">
                <a:cs typeface="Gill Sans"/>
              </a:rPr>
              <a:t>…</a:t>
            </a:r>
            <a:endParaRPr lang="en-US" sz="2000" i="1" dirty="0">
              <a:cs typeface="Gill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301" y="978050"/>
            <a:ext cx="3962400" cy="3822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561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3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D Graphics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781050"/>
            <a:ext cx="6527800" cy="41668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3400" y="4771262"/>
            <a:ext cx="5956300" cy="2770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81900" y="4790394"/>
            <a:ext cx="1104900" cy="1829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860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Other ROOT Features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3400" y="4771262"/>
            <a:ext cx="5956300" cy="2770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81900" y="4790394"/>
            <a:ext cx="1104900" cy="1829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1600" y="1021842"/>
            <a:ext cx="549910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900" dirty="0">
                <a:cs typeface="Gill Sans"/>
              </a:rPr>
              <a:t>Geometry </a:t>
            </a:r>
            <a:r>
              <a:rPr lang="en-GB" sz="1900" dirty="0" smtClean="0">
                <a:cs typeface="Gill Sans"/>
              </a:rPr>
              <a:t>Toolkit</a:t>
            </a:r>
            <a:endParaRPr lang="en-GB" sz="19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1900" dirty="0">
                <a:cs typeface="Gill Sans"/>
              </a:rPr>
              <a:t>Represent geometries as complex as LHC </a:t>
            </a:r>
            <a:r>
              <a:rPr lang="en-GB" sz="1900" dirty="0" smtClean="0">
                <a:cs typeface="Gill Sans"/>
              </a:rPr>
              <a:t>detectors</a:t>
            </a:r>
            <a:endParaRPr lang="en-GB" sz="1900" dirty="0">
              <a:cs typeface="Gill Sans"/>
            </a:endParaRPr>
          </a:p>
          <a:p>
            <a:r>
              <a:rPr lang="en-GB" sz="1900" dirty="0">
                <a:cs typeface="Gill Sans"/>
              </a:rPr>
              <a:t>Event Display (EVE</a:t>
            </a:r>
            <a:r>
              <a:rPr lang="en-GB" sz="1900" dirty="0" smtClean="0">
                <a:cs typeface="Gill Sans"/>
              </a:rPr>
              <a:t>)</a:t>
            </a:r>
            <a:endParaRPr lang="en-GB" sz="19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1900" dirty="0">
                <a:cs typeface="Gill Sans"/>
              </a:rPr>
              <a:t>Visualise particles collisions within </a:t>
            </a:r>
            <a:r>
              <a:rPr lang="en-GB" sz="1900" dirty="0" smtClean="0">
                <a:cs typeface="Gill Sans"/>
              </a:rPr>
              <a:t>detectors</a:t>
            </a:r>
            <a:endParaRPr lang="en-GB" sz="1900" dirty="0">
              <a:cs typeface="Gill Sans"/>
            </a:endParaRPr>
          </a:p>
          <a:p>
            <a:r>
              <a:rPr lang="en-GB" sz="1900" dirty="0" err="1">
                <a:cs typeface="Gill Sans"/>
              </a:rPr>
              <a:t>Multiproc</a:t>
            </a:r>
            <a:endParaRPr lang="en-GB" sz="1900" dirty="0">
              <a:cs typeface="Gill Sans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GB" sz="1900" dirty="0" smtClean="0">
                <a:cs typeface="Gill Sans"/>
              </a:rPr>
              <a:t>Parallel shared-memory Map-Reduce</a:t>
            </a:r>
          </a:p>
          <a:p>
            <a:r>
              <a:rPr lang="en-GB" sz="1900" dirty="0" smtClean="0">
                <a:cs typeface="Gill Sans"/>
              </a:rPr>
              <a:t>PROOF</a:t>
            </a:r>
            <a:r>
              <a:rPr lang="en-GB" sz="1900" dirty="0">
                <a:cs typeface="Gill Sans"/>
              </a:rPr>
              <a:t>: Parallel ROOT </a:t>
            </a:r>
            <a:r>
              <a:rPr lang="en-GB" sz="1900" dirty="0" smtClean="0">
                <a:cs typeface="Gill Sans"/>
              </a:rPr>
              <a:t>Facility</a:t>
            </a:r>
            <a:endParaRPr lang="en-GB" sz="19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1900" dirty="0">
                <a:cs typeface="Gill Sans"/>
              </a:rPr>
              <a:t>Multi-process approach to </a:t>
            </a:r>
            <a:r>
              <a:rPr lang="en-GB" sz="1900" dirty="0" smtClean="0">
                <a:cs typeface="Gill Sans"/>
              </a:rPr>
              <a:t>parallelism</a:t>
            </a:r>
            <a:endParaRPr lang="en-GB" sz="19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1900" dirty="0">
                <a:cs typeface="Gill Sans"/>
              </a:rPr>
              <a:t>A system to run ROOT queries in parallel on </a:t>
            </a:r>
            <a:r>
              <a:rPr lang="en-GB" sz="1900" dirty="0" smtClean="0">
                <a:cs typeface="Gill Sans"/>
              </a:rPr>
              <a:t>a    </a:t>
            </a:r>
            <a:r>
              <a:rPr lang="en-GB" sz="1900" dirty="0">
                <a:cs typeface="Gill Sans"/>
              </a:rPr>
              <a:t>large number of distributed </a:t>
            </a:r>
            <a:r>
              <a:rPr lang="en-GB" sz="1900" dirty="0" smtClean="0">
                <a:cs typeface="Gill Sans"/>
              </a:rPr>
              <a:t> computers</a:t>
            </a:r>
            <a:endParaRPr lang="en-GB" sz="19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1900" dirty="0">
                <a:cs typeface="Gill Sans"/>
              </a:rPr>
              <a:t>Proof-</a:t>
            </a:r>
            <a:r>
              <a:rPr lang="en-GB" sz="1900" dirty="0" err="1">
                <a:cs typeface="Gill Sans"/>
              </a:rPr>
              <a:t>lite</a:t>
            </a:r>
            <a:r>
              <a:rPr lang="en-GB" sz="1900" dirty="0">
                <a:cs typeface="Gill Sans"/>
              </a:rPr>
              <a:t>: does not need a farm</a:t>
            </a:r>
            <a:r>
              <a:rPr lang="en-GB" sz="1900" dirty="0" smtClean="0">
                <a:cs typeface="Gill Sans"/>
              </a:rPr>
              <a:t>, uses </a:t>
            </a:r>
            <a:r>
              <a:rPr lang="en-GB" sz="1900" dirty="0">
                <a:cs typeface="Gill Sans"/>
              </a:rPr>
              <a:t>all the  </a:t>
            </a:r>
            <a:r>
              <a:rPr lang="en-GB" sz="1900" dirty="0" smtClean="0">
                <a:cs typeface="Gill Sans"/>
              </a:rPr>
              <a:t>  cores </a:t>
            </a:r>
            <a:r>
              <a:rPr lang="en-GB" sz="1900" dirty="0">
                <a:cs typeface="Gill Sans"/>
              </a:rPr>
              <a:t>on a desktop </a:t>
            </a:r>
            <a:r>
              <a:rPr lang="en-GB" sz="1900" dirty="0" smtClean="0">
                <a:cs typeface="Gill Sans"/>
              </a:rPr>
              <a:t>machine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14672" y="2140423"/>
            <a:ext cx="2329328" cy="216930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03" b="97297" l="364" r="9818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61334" y="777217"/>
            <a:ext cx="2532984" cy="1363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7184" y="3375470"/>
            <a:ext cx="1987787" cy="151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28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7800" y="881582"/>
            <a:ext cx="7085885" cy="4067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0000"/>
              </a:lnSpc>
              <a:spcBef>
                <a:spcPct val="20000"/>
              </a:spcBef>
            </a:pPr>
            <a:r>
              <a:rPr lang="en-GB" sz="2000" b="1" dirty="0">
                <a:solidFill>
                  <a:prstClr val="black"/>
                </a:solidFill>
                <a:latin typeface="Gill Sans"/>
              </a:rPr>
              <a:t>Data analysis with ROOT “as a service”</a:t>
            </a:r>
          </a:p>
          <a:p>
            <a:pPr lvl="0">
              <a:lnSpc>
                <a:spcPct val="110000"/>
              </a:lnSpc>
              <a:spcBef>
                <a:spcPct val="20000"/>
              </a:spcBef>
            </a:pPr>
            <a:endParaRPr lang="en-GB" sz="500" dirty="0">
              <a:solidFill>
                <a:prstClr val="black"/>
              </a:solidFill>
              <a:latin typeface="Gill Sans"/>
            </a:endParaRPr>
          </a:p>
          <a:p>
            <a:pPr lvl="0">
              <a:lnSpc>
                <a:spcPct val="110000"/>
              </a:lnSpc>
              <a:spcBef>
                <a:spcPct val="20000"/>
              </a:spcBef>
            </a:pPr>
            <a:r>
              <a:rPr lang="en-GB" sz="2000" i="1" dirty="0">
                <a:solidFill>
                  <a:prstClr val="black"/>
                </a:solidFill>
                <a:latin typeface="Gill Sans"/>
              </a:rPr>
              <a:t>Interface: </a:t>
            </a:r>
            <a:r>
              <a:rPr lang="en-GB" sz="2000" dirty="0" err="1">
                <a:solidFill>
                  <a:prstClr val="black"/>
                </a:solidFill>
                <a:latin typeface="Gill Sans"/>
              </a:rPr>
              <a:t>Jupyter</a:t>
            </a:r>
            <a:r>
              <a:rPr lang="en-GB" sz="2000" dirty="0">
                <a:solidFill>
                  <a:prstClr val="black"/>
                </a:solidFill>
                <a:latin typeface="Gill Sans"/>
              </a:rPr>
              <a:t> </a:t>
            </a:r>
            <a:r>
              <a:rPr lang="en-GB" sz="2000" dirty="0">
                <a:solidFill>
                  <a:srgbClr val="0070C0"/>
                </a:solidFill>
                <a:latin typeface="Gill Sans"/>
              </a:rPr>
              <a:t>Notebooks</a:t>
            </a:r>
          </a:p>
          <a:p>
            <a:pPr lvl="0">
              <a:lnSpc>
                <a:spcPct val="110000"/>
              </a:lnSpc>
              <a:spcBef>
                <a:spcPct val="20000"/>
              </a:spcBef>
            </a:pPr>
            <a:endParaRPr lang="en-GB" sz="675" dirty="0">
              <a:solidFill>
                <a:srgbClr val="1F497D"/>
              </a:solidFill>
            </a:endParaRPr>
          </a:p>
          <a:p>
            <a:pPr lvl="0">
              <a:lnSpc>
                <a:spcPct val="110000"/>
              </a:lnSpc>
              <a:spcBef>
                <a:spcPct val="20000"/>
              </a:spcBef>
            </a:pPr>
            <a:r>
              <a:rPr lang="en-GB" sz="2000" i="1" dirty="0">
                <a:solidFill>
                  <a:prstClr val="black"/>
                </a:solidFill>
                <a:latin typeface="Gill Sans"/>
              </a:rPr>
              <a:t>Goals:</a:t>
            </a:r>
          </a:p>
          <a:p>
            <a:pPr marL="342900" lvl="0" indent="-342900">
              <a:lnSpc>
                <a:spcPct val="110000"/>
              </a:lnSpc>
              <a:spcBef>
                <a:spcPct val="20000"/>
              </a:spcBef>
              <a:buFont typeface="Arial"/>
              <a:buChar char="•"/>
            </a:pPr>
            <a:r>
              <a:rPr lang="en-GB" sz="2000" dirty="0">
                <a:solidFill>
                  <a:prstClr val="black"/>
                </a:solidFill>
                <a:latin typeface="Gill Sans"/>
              </a:rPr>
              <a:t>Use </a:t>
            </a:r>
            <a:r>
              <a:rPr lang="en-GB" sz="2000" dirty="0">
                <a:solidFill>
                  <a:srgbClr val="0070C0"/>
                </a:solidFill>
                <a:latin typeface="Gill Sans"/>
              </a:rPr>
              <a:t>ROOT only with a web browser</a:t>
            </a:r>
          </a:p>
          <a:p>
            <a:pPr marL="742950" lvl="1" indent="-285750">
              <a:lnSpc>
                <a:spcPct val="110000"/>
              </a:lnSpc>
              <a:spcBef>
                <a:spcPct val="20000"/>
              </a:spcBef>
              <a:buFont typeface="Arial"/>
              <a:buChar char="–"/>
            </a:pPr>
            <a:r>
              <a:rPr lang="en-GB" sz="1600" dirty="0">
                <a:solidFill>
                  <a:prstClr val="black"/>
                </a:solidFill>
                <a:latin typeface="Gill Sans"/>
              </a:rPr>
              <a:t>Platform independent ROOT-based data analysis</a:t>
            </a:r>
          </a:p>
          <a:p>
            <a:pPr marL="742950" lvl="1" indent="-285750">
              <a:lnSpc>
                <a:spcPct val="110000"/>
              </a:lnSpc>
              <a:spcBef>
                <a:spcPct val="20000"/>
              </a:spcBef>
              <a:buFont typeface="Arial"/>
              <a:buChar char="–"/>
            </a:pPr>
            <a:r>
              <a:rPr lang="en-GB" sz="1600" dirty="0">
                <a:solidFill>
                  <a:prstClr val="black"/>
                </a:solidFill>
                <a:latin typeface="Gill Sans"/>
              </a:rPr>
              <a:t>Calculations, input and results “in the </a:t>
            </a:r>
            <a:r>
              <a:rPr lang="en-GB" sz="1600" dirty="0">
                <a:solidFill>
                  <a:srgbClr val="0070C0"/>
                </a:solidFill>
                <a:latin typeface="Gill Sans"/>
              </a:rPr>
              <a:t>Cloud</a:t>
            </a:r>
            <a:r>
              <a:rPr lang="en-GB" sz="1600" dirty="0" smtClean="0">
                <a:solidFill>
                  <a:prstClr val="black"/>
                </a:solidFill>
                <a:latin typeface="Gill Sans"/>
              </a:rPr>
              <a:t>”</a:t>
            </a:r>
            <a:endParaRPr lang="en-US" sz="2000" dirty="0" smtClean="0">
              <a:latin typeface="Gill Sans"/>
            </a:endParaRPr>
          </a:p>
          <a:p>
            <a:pPr marL="342900" lvl="0" indent="-342900">
              <a:lnSpc>
                <a:spcPct val="110000"/>
              </a:lnSpc>
              <a:spcBef>
                <a:spcPct val="20000"/>
              </a:spcBef>
              <a:buFont typeface="Arial"/>
              <a:buChar char="•"/>
            </a:pPr>
            <a:r>
              <a:rPr lang="en-GB" sz="2000" dirty="0">
                <a:solidFill>
                  <a:prstClr val="black"/>
                </a:solidFill>
                <a:latin typeface="Gill Sans"/>
              </a:rPr>
              <a:t>Allow </a:t>
            </a:r>
            <a:r>
              <a:rPr lang="en-GB" sz="2000" dirty="0">
                <a:solidFill>
                  <a:srgbClr val="0070C0"/>
                </a:solidFill>
                <a:latin typeface="Gill Sans"/>
              </a:rPr>
              <a:t>easy sharing </a:t>
            </a:r>
            <a:r>
              <a:rPr lang="en-GB" sz="2000" dirty="0">
                <a:solidFill>
                  <a:prstClr val="black"/>
                </a:solidFill>
                <a:latin typeface="Gill Sans"/>
              </a:rPr>
              <a:t>of scientific results</a:t>
            </a:r>
            <a:r>
              <a:rPr lang="en-GB" sz="2000" dirty="0">
                <a:solidFill>
                  <a:srgbClr val="8064A2"/>
                </a:solidFill>
                <a:latin typeface="Gill Sans"/>
              </a:rPr>
              <a:t>:</a:t>
            </a:r>
            <a:r>
              <a:rPr lang="en-GB" sz="2000" dirty="0">
                <a:solidFill>
                  <a:prstClr val="black"/>
                </a:solidFill>
                <a:latin typeface="Gill Sans"/>
              </a:rPr>
              <a:t> plots, data, code</a:t>
            </a:r>
          </a:p>
          <a:p>
            <a:pPr marL="742950" lvl="1" indent="-285750">
              <a:lnSpc>
                <a:spcPct val="110000"/>
              </a:lnSpc>
              <a:spcBef>
                <a:spcPct val="20000"/>
              </a:spcBef>
              <a:buFont typeface="Arial"/>
              <a:buChar char="–"/>
            </a:pPr>
            <a:r>
              <a:rPr lang="en-GB" sz="1600" dirty="0">
                <a:solidFill>
                  <a:prstClr val="black"/>
                </a:solidFill>
                <a:latin typeface="Gill Sans"/>
              </a:rPr>
              <a:t>Through your </a:t>
            </a:r>
            <a:r>
              <a:rPr lang="en-GB" sz="1600" dirty="0" err="1">
                <a:solidFill>
                  <a:srgbClr val="0070C0"/>
                </a:solidFill>
                <a:latin typeface="Gill Sans"/>
              </a:rPr>
              <a:t>CERNBox</a:t>
            </a:r>
            <a:endParaRPr lang="en-GB" sz="1600" dirty="0">
              <a:solidFill>
                <a:srgbClr val="0070C0"/>
              </a:solidFill>
              <a:latin typeface="Gill Sans"/>
            </a:endParaRPr>
          </a:p>
          <a:p>
            <a:pPr marL="342900" lvl="0" indent="-342900">
              <a:lnSpc>
                <a:spcPct val="110000"/>
              </a:lnSpc>
              <a:spcBef>
                <a:spcPct val="20000"/>
              </a:spcBef>
              <a:buFont typeface="Arial"/>
              <a:buChar char="•"/>
            </a:pPr>
            <a:r>
              <a:rPr lang="en-GB" sz="2000" dirty="0">
                <a:solidFill>
                  <a:srgbClr val="0070C0"/>
                </a:solidFill>
                <a:latin typeface="Gill Sans"/>
              </a:rPr>
              <a:t>Simplify teaching </a:t>
            </a:r>
            <a:r>
              <a:rPr lang="en-GB" sz="2000" dirty="0">
                <a:solidFill>
                  <a:prstClr val="black"/>
                </a:solidFill>
                <a:latin typeface="Gill Sans"/>
              </a:rPr>
              <a:t>of data processing and programming</a:t>
            </a:r>
          </a:p>
          <a:p>
            <a:pPr lvl="0" algn="ctr">
              <a:lnSpc>
                <a:spcPct val="110000"/>
              </a:lnSpc>
              <a:spcBef>
                <a:spcPts val="750"/>
              </a:spcBef>
            </a:pPr>
            <a:r>
              <a:rPr lang="en-GB" sz="2000" dirty="0">
                <a:solidFill>
                  <a:srgbClr val="0070C0"/>
                </a:solidFill>
                <a:latin typeface="Gill Sans"/>
                <a:hlinkClick r:id="rId2"/>
              </a:rPr>
              <a:t>http://swan.web.cern.ch</a:t>
            </a:r>
            <a:endParaRPr lang="en-GB" sz="2000" dirty="0">
              <a:solidFill>
                <a:srgbClr val="0070C0"/>
              </a:solidFill>
              <a:latin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The SWAN Service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2016</a:t>
            </a:r>
            <a:endParaRPr lang="en-GB" dirty="0"/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452" y="1290821"/>
            <a:ext cx="828675" cy="828675"/>
          </a:xfrm>
          <a:prstGeom prst="rect">
            <a:avLst/>
          </a:prstGeom>
        </p:spPr>
      </p:pic>
      <p:pic>
        <p:nvPicPr>
          <p:cNvPr id="9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8883" y="2591035"/>
            <a:ext cx="781050" cy="781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956" y="2505066"/>
            <a:ext cx="561975" cy="56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1977" y="3733303"/>
            <a:ext cx="994862" cy="466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563" y="881582"/>
            <a:ext cx="1859414" cy="149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16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315" y="1045470"/>
            <a:ext cx="3321887" cy="36124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77800" y="958850"/>
            <a:ext cx="575198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</a:rPr>
              <a:t>ROOT web site: </a:t>
            </a:r>
            <a:r>
              <a:rPr lang="en-US" sz="2000" b="1" dirty="0" smtClean="0">
                <a:latin typeface="Gill Sans"/>
              </a:rPr>
              <a:t>the </a:t>
            </a:r>
            <a:r>
              <a:rPr lang="en-US" sz="2000" dirty="0" smtClean="0">
                <a:latin typeface="Gill Sans"/>
              </a:rPr>
              <a:t>source of information and help for ROOT users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For beginners and experts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Downloads, installation instructions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Documentation of all ROOT 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Manuals, tutorials, presentations and more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Forum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…</a:t>
            </a:r>
          </a:p>
          <a:p>
            <a:endParaRPr lang="en-US" sz="2000" dirty="0" smtClean="0">
              <a:latin typeface="Gill Sans"/>
            </a:endParaRPr>
          </a:p>
          <a:p>
            <a:r>
              <a:rPr lang="en-US" sz="2000" dirty="0" smtClean="0">
                <a:latin typeface="Gill Sans"/>
              </a:rPr>
              <a:t>We propose to do a quick tour of the web site</a:t>
            </a:r>
            <a:endParaRPr lang="en-US" sz="2000" dirty="0">
              <a:latin typeface="Gill Sans"/>
            </a:endParaRPr>
          </a:p>
          <a:p>
            <a:r>
              <a:rPr lang="en-US" sz="2000" dirty="0" smtClean="0">
                <a:latin typeface="Gill Sans"/>
              </a:rPr>
              <a:t>Don’t hesitate to use it, even today!</a:t>
            </a:r>
          </a:p>
          <a:p>
            <a:endParaRPr lang="en-US" sz="2000" dirty="0" smtClean="0">
              <a:latin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root.cern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Oval 1"/>
          <p:cNvSpPr/>
          <p:nvPr/>
        </p:nvSpPr>
        <p:spPr>
          <a:xfrm>
            <a:off x="5600403" y="2629787"/>
            <a:ext cx="1197345" cy="276446"/>
          </a:xfrm>
          <a:prstGeom prst="ellipse">
            <a:avLst/>
          </a:prstGeom>
          <a:noFill/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860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This Course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999" y="516626"/>
            <a:ext cx="876315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schemeClr val="accent1"/>
              </a:solidFill>
            </a:endParaRPr>
          </a:p>
          <a:p>
            <a:r>
              <a:rPr lang="en-US" sz="2000" dirty="0" smtClean="0">
                <a:solidFill>
                  <a:schemeClr val="accent1"/>
                </a:solidFill>
              </a:rPr>
              <a:t>This is an introductory ROOT Workshop.</a:t>
            </a:r>
          </a:p>
          <a:p>
            <a:endParaRPr lang="en-US" sz="2000" dirty="0" smtClean="0">
              <a:solidFill>
                <a:schemeClr val="accent1"/>
              </a:solidFill>
            </a:endParaRPr>
          </a:p>
          <a:p>
            <a:r>
              <a:rPr lang="en-US" sz="2000" b="1" dirty="0" smtClean="0"/>
              <a:t>Objectives: </a:t>
            </a: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Become familiar with the ROOT toolkit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Be able to use the C++ prompt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Plot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Fit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Perform basic I/O </a:t>
            </a:r>
            <a:r>
              <a:rPr lang="en-US" sz="2000" dirty="0" smtClean="0"/>
              <a:t>operations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err="1" smtClean="0"/>
              <a:t>Learn</a:t>
            </a:r>
            <a:r>
              <a:rPr lang="es-ES" sz="2000" dirty="0" smtClean="0"/>
              <a:t> </a:t>
            </a:r>
            <a:r>
              <a:rPr lang="es-ES" sz="2000" dirty="0" err="1" smtClean="0"/>
              <a:t>about</a:t>
            </a:r>
            <a:r>
              <a:rPr lang="es-ES" sz="2000" dirty="0" smtClean="0"/>
              <a:t> SWAN and </a:t>
            </a:r>
            <a:r>
              <a:rPr lang="es-ES" sz="2000" dirty="0" err="1" smtClean="0"/>
              <a:t>Jupyter</a:t>
            </a:r>
            <a:r>
              <a:rPr lang="es-ES" sz="2000" dirty="0" smtClean="0"/>
              <a:t> notebooks</a:t>
            </a:r>
            <a:endParaRPr lang="en-US" sz="2000" dirty="0" smtClean="0"/>
          </a:p>
          <a:p>
            <a:endParaRPr lang="en-US" sz="1600" dirty="0"/>
          </a:p>
          <a:p>
            <a:r>
              <a:rPr lang="en-US" sz="2000" b="1" dirty="0" smtClean="0"/>
              <a:t>Format: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Slides treating the most important concepts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Hands on exercises proposed during the exposition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5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 Few Q/A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700" y="812801"/>
            <a:ext cx="9017000" cy="4154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solidFill>
                  <a:srgbClr val="C0504D"/>
                </a:solidFill>
                <a:cs typeface="Gill Sans"/>
              </a:rPr>
              <a:t>?</a:t>
            </a:r>
            <a:r>
              <a:rPr lang="en-GB" sz="2400" b="1" dirty="0" smtClean="0">
                <a:cs typeface="Gill Sans"/>
              </a:rPr>
              <a:t> </a:t>
            </a:r>
            <a:r>
              <a:rPr lang="en-GB" sz="2400" i="1" dirty="0" smtClean="0">
                <a:cs typeface="Gill Sans"/>
              </a:rPr>
              <a:t>What could be the advantage of learning this </a:t>
            </a:r>
            <a:r>
              <a:rPr lang="en-GB" sz="2400" i="1" dirty="0">
                <a:cs typeface="Gill Sans"/>
              </a:rPr>
              <a:t>s</a:t>
            </a:r>
            <a:r>
              <a:rPr lang="en-GB" sz="2400" i="1" dirty="0" smtClean="0">
                <a:cs typeface="Gill Sans"/>
              </a:rPr>
              <a:t>oftware technology </a:t>
            </a:r>
            <a:r>
              <a:rPr lang="en-GB" sz="2400" dirty="0" smtClean="0">
                <a:cs typeface="Gill Sans"/>
              </a:rPr>
              <a:t>?</a:t>
            </a:r>
          </a:p>
          <a:p>
            <a:r>
              <a:rPr lang="en-GB" sz="2400" b="1" dirty="0" smtClean="0">
                <a:solidFill>
                  <a:srgbClr val="C0504D"/>
                </a:solidFill>
                <a:cs typeface="Gill Sans"/>
              </a:rPr>
              <a:t>! 1. </a:t>
            </a:r>
            <a:r>
              <a:rPr lang="en-GB" sz="2400" dirty="0">
                <a:cs typeface="Gill Sans"/>
              </a:rPr>
              <a:t>Y</a:t>
            </a:r>
            <a:r>
              <a:rPr lang="en-GB" sz="2400" dirty="0" smtClean="0">
                <a:cs typeface="Gill Sans"/>
              </a:rPr>
              <a:t>ou have all the tools to process, store, analyse and visualise data in one single kit.</a:t>
            </a:r>
          </a:p>
          <a:p>
            <a:r>
              <a:rPr lang="en-GB" sz="2400" b="1" dirty="0" smtClean="0">
                <a:solidFill>
                  <a:srgbClr val="C0504D"/>
                </a:solidFill>
                <a:cs typeface="Gill Sans"/>
              </a:rPr>
              <a:t>! 2. </a:t>
            </a:r>
            <a:r>
              <a:rPr lang="en-GB" sz="2400" dirty="0" smtClean="0">
                <a:cs typeface="Gill Sans"/>
              </a:rPr>
              <a:t>You join a huge users</a:t>
            </a:r>
            <a:r>
              <a:rPr lang="en-US" sz="2400" dirty="0" smtClean="0">
                <a:cs typeface="Gill Sans"/>
              </a:rPr>
              <a:t>’ </a:t>
            </a:r>
            <a:r>
              <a:rPr lang="en-GB" sz="2400" dirty="0" smtClean="0">
                <a:cs typeface="Gill Sans"/>
              </a:rPr>
              <a:t>community, and a very supportive team of core developers</a:t>
            </a:r>
          </a:p>
          <a:p>
            <a:endParaRPr lang="en-GB" sz="2400" dirty="0" smtClean="0">
              <a:cs typeface="Gill Sans"/>
            </a:endParaRPr>
          </a:p>
          <a:p>
            <a:r>
              <a:rPr lang="en-GB" sz="2400" b="1" dirty="0" smtClean="0">
                <a:solidFill>
                  <a:srgbClr val="C0504D"/>
                </a:solidFill>
                <a:cs typeface="Gill Sans"/>
              </a:rPr>
              <a:t>?</a:t>
            </a:r>
            <a:r>
              <a:rPr lang="en-GB" sz="2400" b="1" dirty="0" smtClean="0">
                <a:cs typeface="Gill Sans"/>
              </a:rPr>
              <a:t> </a:t>
            </a:r>
            <a:r>
              <a:rPr lang="en-GB" sz="2400" i="1" dirty="0" smtClean="0">
                <a:cs typeface="Gill Sans"/>
              </a:rPr>
              <a:t>Why </a:t>
            </a:r>
            <a:r>
              <a:rPr lang="en-GB" sz="2400" i="1" dirty="0">
                <a:cs typeface="Gill Sans"/>
              </a:rPr>
              <a:t>C++ and not a scripting </a:t>
            </a:r>
            <a:r>
              <a:rPr lang="en-GB" sz="2400" i="1" dirty="0" smtClean="0">
                <a:cs typeface="Gill Sans"/>
              </a:rPr>
              <a:t>language ?</a:t>
            </a:r>
            <a:endParaRPr lang="en-GB" sz="2400" i="1" dirty="0">
              <a:cs typeface="Gill Sans"/>
            </a:endParaRPr>
          </a:p>
          <a:p>
            <a:r>
              <a:rPr lang="en-GB" sz="2400" b="1" dirty="0">
                <a:solidFill>
                  <a:srgbClr val="C0504D"/>
                </a:solidFill>
                <a:cs typeface="Gill Sans"/>
              </a:rPr>
              <a:t>!</a:t>
            </a:r>
            <a:r>
              <a:rPr lang="en-GB" sz="2400" dirty="0" smtClean="0">
                <a:solidFill>
                  <a:srgbClr val="C0504D"/>
                </a:solidFill>
                <a:cs typeface="Gill Sans"/>
              </a:rPr>
              <a:t> </a:t>
            </a:r>
            <a:r>
              <a:rPr lang="en-GB" sz="2400" dirty="0" smtClean="0">
                <a:cs typeface="Gill Sans"/>
              </a:rPr>
              <a:t>Performance. </a:t>
            </a:r>
            <a:r>
              <a:rPr lang="en-GB" sz="2400" dirty="0">
                <a:cs typeface="Gill Sans"/>
              </a:rPr>
              <a:t>Support for </a:t>
            </a:r>
            <a:r>
              <a:rPr lang="en-GB" sz="2400" dirty="0" smtClean="0">
                <a:cs typeface="Gill Sans"/>
              </a:rPr>
              <a:t>languages like Python</a:t>
            </a:r>
            <a:endParaRPr lang="en-GB" sz="2400" dirty="0">
              <a:cs typeface="Gill Sans"/>
            </a:endParaRPr>
          </a:p>
          <a:p>
            <a:endParaRPr lang="en-GB" sz="2400" dirty="0" smtClean="0">
              <a:cs typeface="Gill Sans"/>
            </a:endParaRPr>
          </a:p>
          <a:p>
            <a:r>
              <a:rPr lang="en-GB" sz="2400" b="1" dirty="0" smtClean="0">
                <a:solidFill>
                  <a:srgbClr val="C0504D"/>
                </a:solidFill>
                <a:cs typeface="Gill Sans"/>
              </a:rPr>
              <a:t>?</a:t>
            </a:r>
            <a:r>
              <a:rPr lang="en-GB" sz="2400" dirty="0" smtClean="0">
                <a:cs typeface="Gill Sans"/>
              </a:rPr>
              <a:t> </a:t>
            </a:r>
            <a:r>
              <a:rPr lang="en-GB" sz="2400" i="1" dirty="0" smtClean="0">
                <a:cs typeface="Gill Sans"/>
              </a:rPr>
              <a:t>Why prompt and libraries </a:t>
            </a:r>
            <a:r>
              <a:rPr lang="en-GB" sz="2400" i="1" dirty="0">
                <a:cs typeface="Gill Sans"/>
              </a:rPr>
              <a:t>instead of a </a:t>
            </a:r>
            <a:r>
              <a:rPr lang="en-GB" sz="2400" i="1" dirty="0" smtClean="0">
                <a:cs typeface="Gill Sans"/>
              </a:rPr>
              <a:t>GUI ?</a:t>
            </a:r>
            <a:endParaRPr lang="en-GB" sz="2400" i="1" dirty="0">
              <a:cs typeface="Gill Sans"/>
            </a:endParaRPr>
          </a:p>
          <a:p>
            <a:r>
              <a:rPr lang="en-GB" sz="2400" b="1" dirty="0" smtClean="0">
                <a:solidFill>
                  <a:schemeClr val="accent2"/>
                </a:solidFill>
                <a:cs typeface="Gill Sans"/>
              </a:rPr>
              <a:t>!</a:t>
            </a:r>
            <a:r>
              <a:rPr lang="en-GB" sz="2400" dirty="0" smtClean="0">
                <a:cs typeface="Gill Sans"/>
              </a:rPr>
              <a:t> ROOT </a:t>
            </a:r>
            <a:r>
              <a:rPr lang="en-GB" sz="2400" dirty="0">
                <a:cs typeface="Gill Sans"/>
              </a:rPr>
              <a:t>is a programming framework, not an </a:t>
            </a:r>
            <a:r>
              <a:rPr lang="en-GB" sz="2400" dirty="0" smtClean="0">
                <a:cs typeface="Gill Sans"/>
              </a:rPr>
              <a:t>office </a:t>
            </a:r>
            <a:r>
              <a:rPr lang="en-GB" sz="2400" dirty="0">
                <a:cs typeface="Gill Sans"/>
              </a:rPr>
              <a:t>suite.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5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C++ From 10.000 Km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1026" name="Picture 2" descr="http://www.questionsonislam.com/sites/default/files/planet-earth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0" b="98000" l="1800" r="98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1661" y="1154113"/>
            <a:ext cx="3629025" cy="3629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918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C++ From 10.000 Km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51" y="723900"/>
            <a:ext cx="90233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Compiled, strongly typed language</a:t>
            </a:r>
            <a:r>
              <a:rPr lang="en-US" sz="2000" dirty="0" smtClean="0"/>
              <a:t>, allows to get the best </a:t>
            </a:r>
            <a:r>
              <a:rPr lang="en-US" sz="2000" dirty="0" smtClean="0">
                <a:solidFill>
                  <a:schemeClr val="accent1"/>
                </a:solidFill>
              </a:rPr>
              <a:t>performances </a:t>
            </a:r>
            <a:r>
              <a:rPr lang="en-US" sz="2000" dirty="0" smtClean="0"/>
              <a:t>from the hardware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Allows object orientation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Templates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Explicit memory management (pointers)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Main </a:t>
            </a:r>
            <a:r>
              <a:rPr lang="en-US" sz="2000" dirty="0"/>
              <a:t>language of </a:t>
            </a:r>
            <a:r>
              <a:rPr lang="en-US" sz="2000" dirty="0" smtClean="0"/>
              <a:t>HEP</a:t>
            </a:r>
            <a:r>
              <a:rPr lang="en-US" sz="2000" dirty="0"/>
              <a:t> </a:t>
            </a:r>
            <a:r>
              <a:rPr lang="en-US" sz="2000" dirty="0" smtClean="0"/>
              <a:t>(together with Python</a:t>
            </a:r>
            <a:r>
              <a:rPr lang="en-US" sz="2000" dirty="0"/>
              <a:t>)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In the 90s nearly all legacy FORTRAN HEP code has been migrated to C++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Reduce costs of management of large codebases </a:t>
            </a:r>
            <a:r>
              <a:rPr lang="en-US" sz="2000" dirty="0"/>
              <a:t>(</a:t>
            </a:r>
            <a:r>
              <a:rPr lang="en-US" sz="2000" dirty="0" smtClean="0"/>
              <a:t>millions of lines of code)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Allow groups of hundreds of active developers</a:t>
            </a:r>
          </a:p>
          <a:p>
            <a:endParaRPr lang="en-US" sz="2000" dirty="0"/>
          </a:p>
        </p:txBody>
      </p:sp>
      <p:pic>
        <p:nvPicPr>
          <p:cNvPr id="2050" name="Picture 2" descr="http://www.stroustrup.com/4thEnglish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791" y="1150668"/>
            <a:ext cx="1496623" cy="1828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14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Some Useful Terms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501" y="1160972"/>
            <a:ext cx="9023350" cy="3675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A “class” </a:t>
            </a:r>
            <a:r>
              <a:rPr lang="en-US" sz="2000" dirty="0"/>
              <a:t>is </a:t>
            </a:r>
            <a:r>
              <a:rPr lang="en-US" sz="2000" dirty="0" smtClean="0"/>
              <a:t>an entity which encapsulate “data” and “actions” on it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The “data” is represented by the </a:t>
            </a:r>
            <a:r>
              <a:rPr lang="en-US" sz="2000" i="1" dirty="0" smtClean="0"/>
              <a:t>data members</a:t>
            </a:r>
            <a:r>
              <a:rPr lang="en-US" sz="2000" dirty="0"/>
              <a:t> </a:t>
            </a:r>
            <a:r>
              <a:rPr lang="en-US" sz="2000" dirty="0" smtClean="0"/>
              <a:t>(“variables of </a:t>
            </a:r>
            <a:r>
              <a:rPr lang="en-US" sz="2000" dirty="0"/>
              <a:t>the class”)</a:t>
            </a:r>
            <a:endParaRPr lang="en-US" sz="2000" i="1" dirty="0" smtClean="0"/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The </a:t>
            </a:r>
            <a:r>
              <a:rPr lang="en-US" sz="2000" dirty="0"/>
              <a:t>“actions” are </a:t>
            </a:r>
            <a:r>
              <a:rPr lang="en-US" sz="2000" dirty="0" smtClean="0"/>
              <a:t>expressed by the </a:t>
            </a:r>
            <a:r>
              <a:rPr lang="en-US" sz="2000" i="1" dirty="0" smtClean="0"/>
              <a:t>class methods </a:t>
            </a:r>
            <a:r>
              <a:rPr lang="en-US" sz="2000" dirty="0" smtClean="0"/>
              <a:t>(“functions of the class”)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One </a:t>
            </a:r>
            <a:r>
              <a:rPr lang="en-US" sz="2000" i="1" dirty="0" smtClean="0"/>
              <a:t>calls/invokes </a:t>
            </a:r>
            <a:r>
              <a:rPr lang="en-US" sz="2000" dirty="0" smtClean="0"/>
              <a:t>a method which can have zero or more arguments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An </a:t>
            </a:r>
            <a:r>
              <a:rPr lang="en-US" sz="2000" i="1" dirty="0" smtClean="0"/>
              <a:t>object</a:t>
            </a:r>
            <a:r>
              <a:rPr lang="en-US" sz="2000" dirty="0" smtClean="0"/>
              <a:t> is an instance of a </a:t>
            </a:r>
            <a:r>
              <a:rPr lang="en-US" sz="2000" i="1" dirty="0" smtClean="0"/>
              <a:t>class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An object is created by a special method, the </a:t>
            </a:r>
            <a:r>
              <a:rPr lang="en-US" sz="2000" i="1" dirty="0" smtClean="0"/>
              <a:t>constructor</a:t>
            </a:r>
            <a:r>
              <a:rPr lang="en-US" sz="2000" dirty="0" smtClean="0"/>
              <a:t>. There can be more than one constructor, e.g.:</a:t>
            </a:r>
            <a:endParaRPr lang="en-US" sz="2000" i="1" dirty="0" smtClean="0"/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cs typeface="Consolas"/>
              </a:rPr>
              <a:t>TH1F </a:t>
            </a:r>
            <a:r>
              <a:rPr lang="en-US" sz="1600" dirty="0" err="1" smtClean="0">
                <a:cs typeface="Consolas"/>
              </a:rPr>
              <a:t>histo</a:t>
            </a:r>
            <a:r>
              <a:rPr lang="en-US" sz="1600" dirty="0" smtClean="0">
                <a:cs typeface="Consolas"/>
              </a:rPr>
              <a:t> = TH1F(); // default constructor</a:t>
            </a:r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cs typeface="Consolas"/>
              </a:rPr>
              <a:t>TH1F </a:t>
            </a:r>
            <a:r>
              <a:rPr lang="en-US" sz="1600" dirty="0" err="1" smtClean="0">
                <a:cs typeface="Consolas"/>
              </a:rPr>
              <a:t>histo</a:t>
            </a:r>
            <a:r>
              <a:rPr lang="en-US" sz="1600" dirty="0" smtClean="0">
                <a:cs typeface="Consolas"/>
              </a:rPr>
              <a:t> = TH1F(“</a:t>
            </a:r>
            <a:r>
              <a:rPr lang="en-US" sz="1600" dirty="0" err="1" smtClean="0">
                <a:cs typeface="Consolas"/>
              </a:rPr>
              <a:t>histName</a:t>
            </a:r>
            <a:r>
              <a:rPr lang="en-US" sz="1600" dirty="0" smtClean="0">
                <a:cs typeface="Consolas"/>
              </a:rPr>
              <a:t>”, “</a:t>
            </a:r>
            <a:r>
              <a:rPr lang="en-US" sz="1600" dirty="0" err="1" smtClean="0">
                <a:cs typeface="Consolas"/>
              </a:rPr>
              <a:t>HistTitle</a:t>
            </a:r>
            <a:r>
              <a:rPr lang="en-US" sz="1600" dirty="0" smtClean="0">
                <a:cs typeface="Consolas"/>
              </a:rPr>
              <a:t>”, 64, 0, 64); // with </a:t>
            </a:r>
            <a:r>
              <a:rPr lang="en-US" sz="1600" dirty="0" err="1" smtClean="0">
                <a:cs typeface="Consolas"/>
              </a:rPr>
              <a:t>params</a:t>
            </a:r>
            <a:endParaRPr lang="en-US" sz="1600" dirty="0" smtClean="0">
              <a:cs typeface="Consolas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0" y="4573786"/>
            <a:ext cx="7994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Note: the language is somehow approximate but certainly ok for this lecture</a:t>
            </a:r>
            <a:endParaRPr lang="en-GB" sz="1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25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-&gt; and .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501" y="825500"/>
            <a:ext cx="90233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ill Sans"/>
              </a:rPr>
              <a:t>The </a:t>
            </a:r>
            <a:r>
              <a:rPr lang="en-US" sz="2400" i="1" dirty="0" smtClean="0">
                <a:latin typeface="Gill Sans"/>
              </a:rPr>
              <a:t>dot</a:t>
            </a:r>
            <a:r>
              <a:rPr lang="en-US" sz="2400" dirty="0" smtClean="0">
                <a:latin typeface="Gill Sans"/>
              </a:rPr>
              <a:t> and </a:t>
            </a:r>
            <a:r>
              <a:rPr lang="en-US" sz="2400" i="1" dirty="0" smtClean="0">
                <a:latin typeface="Gill Sans"/>
              </a:rPr>
              <a:t>arrow</a:t>
            </a:r>
            <a:r>
              <a:rPr lang="en-US" sz="2400" dirty="0" smtClean="0">
                <a:latin typeface="Gill Sans"/>
              </a:rPr>
              <a:t> </a:t>
            </a:r>
            <a:r>
              <a:rPr lang="en-US" sz="2400" i="1" dirty="0" smtClean="0">
                <a:latin typeface="Gill Sans"/>
              </a:rPr>
              <a:t>operators </a:t>
            </a:r>
            <a:r>
              <a:rPr lang="en-US" sz="2400" dirty="0" smtClean="0">
                <a:latin typeface="Gill Sans"/>
              </a:rPr>
              <a:t>are used to access methods and members of objects and pointers to objects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smtClean="0">
                <a:latin typeface="Gill Sans"/>
              </a:rPr>
              <a:t>Dot</a:t>
            </a:r>
            <a:r>
              <a:rPr lang="en-US" sz="2400" dirty="0" smtClean="0">
                <a:latin typeface="Gill Sans"/>
              </a:rPr>
              <a:t>: to access methods and members of objects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smtClean="0">
                <a:latin typeface="Gill Sans"/>
              </a:rPr>
              <a:t>Arrow</a:t>
            </a:r>
            <a:r>
              <a:rPr lang="en-US" sz="2400" dirty="0" smtClean="0">
                <a:latin typeface="Gill Sans"/>
              </a:rPr>
              <a:t>: to access methods and members of pointers to objects</a:t>
            </a:r>
          </a:p>
          <a:p>
            <a:r>
              <a:rPr lang="en-US" sz="2400" dirty="0" smtClean="0">
                <a:latin typeface="Gill Sans"/>
              </a:rPr>
              <a:t>Example: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i="1" dirty="0" smtClean="0">
              <a:latin typeface="Gill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4629797"/>
            <a:ext cx="7994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Note: the language is somehow approximate but certainly ok for this lecture</a:t>
            </a:r>
            <a:endParaRPr lang="en-GB" sz="1400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829339" y="2741950"/>
            <a:ext cx="7890392" cy="1877437"/>
          </a:xfrm>
          <a:prstGeom prst="rect">
            <a:avLst/>
          </a:prstGeom>
          <a:solidFill>
            <a:srgbClr val="FFFFC9"/>
          </a:solidFill>
          <a:ln w="38100">
            <a:solidFill>
              <a:srgbClr val="FF66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 err="1" smtClean="0">
                <a:latin typeface="Consolas"/>
              </a:rPr>
              <a:t>MyClass</a:t>
            </a:r>
            <a:r>
              <a:rPr lang="nl-NL" sz="2000" dirty="0" smtClean="0">
                <a:latin typeface="Consolas"/>
              </a:rPr>
              <a:t> </a:t>
            </a:r>
            <a:r>
              <a:rPr lang="nl-NL" sz="2000" dirty="0" err="1" smtClean="0">
                <a:latin typeface="Consolas"/>
              </a:rPr>
              <a:t>myClassInstance</a:t>
            </a:r>
            <a:r>
              <a:rPr lang="nl-NL" sz="2000" dirty="0" smtClean="0">
                <a:latin typeface="Consolas"/>
              </a:rPr>
              <a:t>(“</a:t>
            </a:r>
            <a:r>
              <a:rPr lang="nl-NL" sz="2000" dirty="0" err="1" smtClean="0">
                <a:latin typeface="Consolas"/>
              </a:rPr>
              <a:t>myName</a:t>
            </a:r>
            <a:r>
              <a:rPr lang="nl-NL" sz="2000" dirty="0" smtClean="0">
                <a:latin typeface="Consolas"/>
              </a:rPr>
              <a:t>”);</a:t>
            </a:r>
          </a:p>
          <a:p>
            <a:pPr>
              <a:spcBef>
                <a:spcPct val="20000"/>
              </a:spcBef>
            </a:pPr>
            <a:r>
              <a:rPr lang="nl-NL" sz="2000" dirty="0" err="1" smtClean="0">
                <a:latin typeface="Consolas"/>
              </a:rPr>
              <a:t>myClassInstance.GetName</a:t>
            </a:r>
            <a:r>
              <a:rPr lang="nl-NL" sz="2000" dirty="0" smtClean="0">
                <a:latin typeface="Consolas"/>
              </a:rPr>
              <a:t>();</a:t>
            </a:r>
          </a:p>
          <a:p>
            <a:pPr>
              <a:spcBef>
                <a:spcPct val="20000"/>
              </a:spcBef>
            </a:pPr>
            <a:endParaRPr lang="nl-NL" sz="2000" dirty="0" smtClean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 err="1" smtClean="0">
                <a:latin typeface="Consolas"/>
              </a:rPr>
              <a:t>MyClass</a:t>
            </a:r>
            <a:r>
              <a:rPr lang="nl-NL" sz="2000" dirty="0" smtClean="0">
                <a:latin typeface="Consolas"/>
              </a:rPr>
              <a:t> *</a:t>
            </a:r>
            <a:r>
              <a:rPr lang="nl-NL" sz="2000" dirty="0" err="1" smtClean="0">
                <a:latin typeface="Consolas"/>
              </a:rPr>
              <a:t>myClassInstancePtr</a:t>
            </a:r>
            <a:r>
              <a:rPr lang="nl-NL" sz="2000" dirty="0" smtClean="0">
                <a:latin typeface="Consolas"/>
              </a:rPr>
              <a:t> = new </a:t>
            </a:r>
            <a:r>
              <a:rPr lang="nl-NL" sz="2000" dirty="0" err="1">
                <a:latin typeface="Consolas"/>
              </a:rPr>
              <a:t>MyClass</a:t>
            </a:r>
            <a:r>
              <a:rPr lang="nl-NL" sz="2000" dirty="0">
                <a:latin typeface="Consolas"/>
              </a:rPr>
              <a:t> </a:t>
            </a:r>
            <a:r>
              <a:rPr lang="nl-NL" sz="2000" dirty="0" smtClean="0">
                <a:latin typeface="Consolas"/>
              </a:rPr>
              <a:t>(“</a:t>
            </a:r>
            <a:r>
              <a:rPr lang="nl-NL" sz="2000" dirty="0" err="1">
                <a:latin typeface="Consolas"/>
              </a:rPr>
              <a:t>myName</a:t>
            </a:r>
            <a:r>
              <a:rPr lang="nl-NL" sz="2000" dirty="0">
                <a:latin typeface="Consolas"/>
              </a:rPr>
              <a:t>”);</a:t>
            </a:r>
          </a:p>
          <a:p>
            <a:pPr>
              <a:spcBef>
                <a:spcPct val="20000"/>
              </a:spcBef>
            </a:pPr>
            <a:r>
              <a:rPr lang="nl-NL" sz="2000" dirty="0" err="1" smtClean="0">
                <a:latin typeface="Consolas"/>
              </a:rPr>
              <a:t>myClassInstancePtr</a:t>
            </a:r>
            <a:r>
              <a:rPr lang="nl-NL" sz="2000" dirty="0" smtClean="0">
                <a:latin typeface="Consolas"/>
              </a:rPr>
              <a:t>-&gt;</a:t>
            </a:r>
            <a:r>
              <a:rPr lang="nl-NL" sz="2000" dirty="0" err="1" smtClean="0">
                <a:latin typeface="Consolas"/>
              </a:rPr>
              <a:t>GetName</a:t>
            </a:r>
            <a:r>
              <a:rPr lang="nl-NL" sz="2000" dirty="0" smtClean="0">
                <a:latin typeface="Consolas"/>
              </a:rPr>
              <a:t>();</a:t>
            </a:r>
            <a:endParaRPr lang="nl-NL" sz="2000" dirty="0">
              <a:latin typeface="Consola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08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454837"/>
            <a:ext cx="9144000" cy="267765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ROOT as a Calculator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ROOT as Function Plotter</a:t>
            </a: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Plotting Measurements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Histograms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Interactive ROOT Section</a:t>
            </a:r>
          </a:p>
          <a:p>
            <a:pPr algn="ctr"/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Basics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520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Let’s Fire Up 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408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The ROOT Prompt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999" y="825500"/>
            <a:ext cx="876315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C++ is a compiled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 compiler is used to translate source code into machine instructions</a:t>
            </a:r>
          </a:p>
          <a:p>
            <a:endParaRPr lang="en-US" sz="2000" dirty="0" smtClean="0"/>
          </a:p>
          <a:p>
            <a:r>
              <a:rPr lang="en-US" sz="2000" dirty="0" smtClean="0"/>
              <a:t>ROOT provides a C++ </a:t>
            </a:r>
            <a:r>
              <a:rPr lang="en-US" sz="2000" b="1" dirty="0" smtClean="0"/>
              <a:t>interpreter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Interactive C++, without the need of a compiler, like Python, Ruby, Haskell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Allows reflection (inspect at runtime layout of classes)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Is started with the command: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The interactive shell is also called “ROOT prompt” or “ROOT interactive prompt”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841827" y="3125985"/>
            <a:ext cx="1333500" cy="400110"/>
          </a:xfrm>
          <a:prstGeom prst="rect">
            <a:avLst/>
          </a:prstGeom>
          <a:solidFill>
            <a:srgbClr val="FFFFC9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nl-NL" sz="2000" b="1" dirty="0" smtClean="0">
                <a:latin typeface="Consolas"/>
              </a:rPr>
              <a:t>root</a:t>
            </a:r>
            <a:endParaRPr lang="nl-NL" sz="2000" b="1" dirty="0">
              <a:latin typeface="Consola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837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900" y="882650"/>
            <a:ext cx="7018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ill Sans"/>
                <a:cs typeface="Arial"/>
              </a:rPr>
              <a:t>ROOT interactive </a:t>
            </a:r>
            <a:r>
              <a:rPr lang="en-US" sz="2000" dirty="0" smtClean="0">
                <a:latin typeface="Gill Sans"/>
                <a:cs typeface="Arial"/>
              </a:rPr>
              <a:t>prompt can be used as an advanced calculator !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30236" y="1422400"/>
            <a:ext cx="3479800" cy="2985433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[0] 1+1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(int)2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[1] 2*(4+2)/12.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(double) </a:t>
            </a:r>
            <a:r>
              <a:rPr lang="nl-NL" sz="2000" dirty="0" smtClean="0">
                <a:latin typeface="Consolas"/>
              </a:rPr>
              <a:t>1.00000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[2] </a:t>
            </a:r>
            <a:r>
              <a:rPr lang="nl-NL" sz="2000" dirty="0" err="1">
                <a:latin typeface="Consolas"/>
              </a:rPr>
              <a:t>sqrt</a:t>
            </a:r>
            <a:r>
              <a:rPr lang="nl-NL" sz="2000" dirty="0">
                <a:latin typeface="Consolas"/>
              </a:rPr>
              <a:t>(3.)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(double) </a:t>
            </a:r>
            <a:r>
              <a:rPr lang="nl-NL" sz="2000" dirty="0" smtClean="0">
                <a:latin typeface="Consolas"/>
              </a:rPr>
              <a:t>1.73205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[3] 1 &gt; 2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bool</a:t>
            </a:r>
            <a:r>
              <a:rPr lang="nl-NL" sz="2000" dirty="0">
                <a:latin typeface="Consolas"/>
              </a:rPr>
              <a:t>) </a:t>
            </a:r>
            <a:r>
              <a:rPr lang="nl-NL" sz="2000" dirty="0" err="1" smtClean="0">
                <a:latin typeface="Consolas"/>
              </a:rPr>
              <a:t>false</a:t>
            </a:r>
            <a:endParaRPr lang="nl-NL" sz="2000" dirty="0" smtClean="0">
              <a:latin typeface="Consolas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806950" y="3251200"/>
            <a:ext cx="3727450" cy="1508105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[4] </a:t>
            </a:r>
            <a:r>
              <a:rPr lang="nl-NL" sz="2000" dirty="0" err="1">
                <a:latin typeface="Consolas"/>
              </a:rPr>
              <a:t>TMath</a:t>
            </a:r>
            <a:r>
              <a:rPr lang="nl-NL" sz="2000" dirty="0">
                <a:latin typeface="Consolas"/>
              </a:rPr>
              <a:t>::Pi()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Double_t</a:t>
            </a:r>
            <a:r>
              <a:rPr lang="nl-NL" sz="2000" dirty="0">
                <a:latin typeface="Consolas"/>
              </a:rPr>
              <a:t>) </a:t>
            </a:r>
            <a:r>
              <a:rPr lang="nl-NL" sz="2000" dirty="0" smtClean="0">
                <a:latin typeface="Consolas"/>
              </a:rPr>
              <a:t>3.14159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[5] </a:t>
            </a:r>
            <a:r>
              <a:rPr lang="nl-NL" sz="2000" dirty="0" err="1">
                <a:latin typeface="Consolas"/>
              </a:rPr>
              <a:t>TMath</a:t>
            </a:r>
            <a:r>
              <a:rPr lang="nl-NL" sz="2000" dirty="0">
                <a:latin typeface="Consolas"/>
              </a:rPr>
              <a:t>::Erf(.2)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Double_t</a:t>
            </a:r>
            <a:r>
              <a:rPr lang="nl-NL" sz="2000" dirty="0">
                <a:latin typeface="Consolas"/>
              </a:rPr>
              <a:t>) </a:t>
            </a:r>
            <a:r>
              <a:rPr lang="nl-NL" sz="2000" dirty="0" smtClean="0">
                <a:latin typeface="Consolas"/>
              </a:rPr>
              <a:t>0.222703</a:t>
            </a:r>
            <a:endParaRPr lang="en-US" sz="2000" dirty="0">
              <a:latin typeface="Consola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48100" y="1803400"/>
            <a:ext cx="5162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ROOT </a:t>
            </a:r>
            <a:r>
              <a:rPr lang="en-US" sz="2000" dirty="0" smtClean="0"/>
              <a:t>allows not </a:t>
            </a:r>
            <a:r>
              <a:rPr lang="en-US" sz="2000" dirty="0"/>
              <a:t>only to type in </a:t>
            </a:r>
            <a:r>
              <a:rPr lang="en-US" sz="2000" b="1" dirty="0"/>
              <a:t>C++ statements</a:t>
            </a:r>
            <a:r>
              <a:rPr lang="en-US" sz="2000" dirty="0"/>
              <a:t>, </a:t>
            </a:r>
            <a:r>
              <a:rPr lang="en-US" sz="2000" dirty="0" smtClean="0"/>
              <a:t>but </a:t>
            </a:r>
            <a:r>
              <a:rPr lang="en-US" sz="2000" dirty="0"/>
              <a:t>also advanced </a:t>
            </a:r>
            <a:r>
              <a:rPr lang="en-US" sz="2000" b="1" dirty="0"/>
              <a:t>mathematical functions</a:t>
            </a:r>
            <a:r>
              <a:rPr lang="en-US" sz="2000" dirty="0"/>
              <a:t>, </a:t>
            </a:r>
            <a:r>
              <a:rPr lang="en-US" sz="2000" dirty="0" smtClean="0"/>
              <a:t>which </a:t>
            </a:r>
            <a:r>
              <a:rPr lang="en-US" sz="2000" dirty="0"/>
              <a:t>live in the </a:t>
            </a:r>
            <a:r>
              <a:rPr lang="en-US" sz="2000" dirty="0" err="1"/>
              <a:t>TMath</a:t>
            </a:r>
            <a:r>
              <a:rPr lang="en-US" sz="2000" dirty="0"/>
              <a:t> namespace.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As a Calculator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7302500" y="1193800"/>
            <a:ext cx="151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solidFill>
                  <a:schemeClr val="accent2"/>
                </a:solidFill>
              </a:rPr>
              <a:t>Try it!</a:t>
            </a:r>
            <a:endParaRPr lang="en-GB"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40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1510" y="1466790"/>
            <a:ext cx="41599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Here we </a:t>
            </a:r>
            <a:r>
              <a:rPr lang="en-US" sz="2000" dirty="0" smtClean="0"/>
              <a:t>make a </a:t>
            </a:r>
            <a:r>
              <a:rPr lang="en-US" sz="2000" dirty="0"/>
              <a:t>step forward. </a:t>
            </a:r>
            <a:endParaRPr lang="en-US" sz="2000" dirty="0" smtClean="0"/>
          </a:p>
          <a:p>
            <a:r>
              <a:rPr lang="en-US" sz="2000" dirty="0" smtClean="0"/>
              <a:t>We </a:t>
            </a:r>
            <a:r>
              <a:rPr lang="en-US" sz="2000" dirty="0"/>
              <a:t>D</a:t>
            </a:r>
            <a:r>
              <a:rPr lang="en-US" sz="2000" dirty="0" smtClean="0"/>
              <a:t>eclare </a:t>
            </a:r>
            <a:r>
              <a:rPr lang="en-US" sz="2000" b="1" dirty="0"/>
              <a:t>variables </a:t>
            </a:r>
            <a:r>
              <a:rPr lang="en-US" sz="2000" dirty="0" smtClean="0"/>
              <a:t>and </a:t>
            </a:r>
            <a:r>
              <a:rPr lang="en-US" sz="2000" dirty="0"/>
              <a:t>used a </a:t>
            </a:r>
            <a:r>
              <a:rPr lang="en-US" sz="2000" b="1" i="1" dirty="0"/>
              <a:t>for</a:t>
            </a:r>
            <a:r>
              <a:rPr lang="en-US" sz="2000" dirty="0"/>
              <a:t> control structure. 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>
                <a:cs typeface="Arial"/>
              </a:rPr>
              <a:t>Tab-completion is available. Try it.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5127097" y="1059420"/>
            <a:ext cx="3759139" cy="2246769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[6] double x=.5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(double) </a:t>
            </a:r>
            <a:r>
              <a:rPr lang="nl-NL" sz="2000" dirty="0" smtClean="0">
                <a:latin typeface="Consolas"/>
              </a:rPr>
              <a:t>5.00000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[7] int N=30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(int) 30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[8] double </a:t>
            </a:r>
            <a:r>
              <a:rPr lang="nl-NL" sz="2000" dirty="0" err="1" smtClean="0">
                <a:latin typeface="Consolas"/>
              </a:rPr>
              <a:t>gs</a:t>
            </a:r>
            <a:r>
              <a:rPr lang="nl-NL" sz="2000" dirty="0" smtClean="0">
                <a:latin typeface="Consolas"/>
              </a:rPr>
              <a:t>=</a:t>
            </a:r>
            <a:r>
              <a:rPr lang="nl-NL" sz="2000" dirty="0">
                <a:latin typeface="Consolas"/>
              </a:rPr>
              <a:t>0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(double) </a:t>
            </a:r>
            <a:r>
              <a:rPr lang="nl-NL" sz="2000" dirty="0" smtClean="0">
                <a:latin typeface="Consolas"/>
              </a:rPr>
              <a:t>0.00000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91511" y="3543300"/>
            <a:ext cx="8594725" cy="1138773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[9] </a:t>
            </a:r>
            <a:r>
              <a:rPr lang="nl-NL" sz="2000" dirty="0" err="1">
                <a:latin typeface="Consolas"/>
              </a:rPr>
              <a:t>for</a:t>
            </a:r>
            <a:r>
              <a:rPr lang="nl-NL" sz="2000" dirty="0">
                <a:latin typeface="Consolas"/>
              </a:rPr>
              <a:t> (int i=0;i&lt;N;++i</a:t>
            </a:r>
            <a:r>
              <a:rPr lang="nl-NL" sz="2000" dirty="0" smtClean="0">
                <a:latin typeface="Consolas"/>
              </a:rPr>
              <a:t>) </a:t>
            </a:r>
            <a:r>
              <a:rPr lang="nl-NL" sz="2000" dirty="0" err="1" smtClean="0">
                <a:latin typeface="Consolas"/>
              </a:rPr>
              <a:t>gs</a:t>
            </a:r>
            <a:r>
              <a:rPr lang="nl-NL" sz="2000" dirty="0" smtClean="0">
                <a:latin typeface="Consolas"/>
              </a:rPr>
              <a:t> += </a:t>
            </a:r>
            <a:r>
              <a:rPr lang="nl-NL" sz="2000" dirty="0" err="1" smtClean="0">
                <a:latin typeface="Consolas"/>
              </a:rPr>
              <a:t>TMath</a:t>
            </a:r>
            <a:r>
              <a:rPr lang="nl-NL" sz="2000" dirty="0">
                <a:latin typeface="Consolas"/>
              </a:rPr>
              <a:t>::Power(</a:t>
            </a:r>
            <a:r>
              <a:rPr lang="nl-NL" sz="2000" dirty="0" err="1">
                <a:latin typeface="Consolas"/>
              </a:rPr>
              <a:t>x,i</a:t>
            </a:r>
            <a:r>
              <a:rPr lang="nl-NL" sz="2000" dirty="0">
                <a:latin typeface="Consolas"/>
              </a:rPr>
              <a:t>)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[10] </a:t>
            </a:r>
            <a:r>
              <a:rPr lang="nl-NL" sz="2000" dirty="0" err="1">
                <a:latin typeface="Consolas"/>
              </a:rPr>
              <a:t>TMath</a:t>
            </a:r>
            <a:r>
              <a:rPr lang="nl-NL" sz="2000" dirty="0">
                <a:latin typeface="Consolas"/>
              </a:rPr>
              <a:t>::</a:t>
            </a:r>
            <a:r>
              <a:rPr lang="nl-NL" sz="2000" dirty="0" err="1">
                <a:latin typeface="Consolas"/>
              </a:rPr>
              <a:t>Abs</a:t>
            </a:r>
            <a:r>
              <a:rPr lang="nl-NL" sz="2000" dirty="0" smtClean="0">
                <a:latin typeface="Consolas"/>
              </a:rPr>
              <a:t>(</a:t>
            </a:r>
            <a:r>
              <a:rPr lang="nl-NL" sz="2000" dirty="0" err="1" smtClean="0">
                <a:latin typeface="Consolas"/>
              </a:rPr>
              <a:t>gs</a:t>
            </a:r>
            <a:r>
              <a:rPr lang="nl-NL" sz="2000" dirty="0" smtClean="0">
                <a:latin typeface="Consolas"/>
              </a:rPr>
              <a:t> - </a:t>
            </a:r>
            <a:r>
              <a:rPr lang="nl-NL" sz="2000" dirty="0">
                <a:latin typeface="Consolas"/>
              </a:rPr>
              <a:t>(1-TMath::Power(x,N-1))/(1-x))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Double_t</a:t>
            </a:r>
            <a:r>
              <a:rPr lang="nl-NL" sz="2000" dirty="0">
                <a:latin typeface="Consolas"/>
              </a:rPr>
              <a:t>) 1.862645e-09</a:t>
            </a:r>
            <a:endParaRPr lang="en-US" sz="2000" dirty="0">
              <a:latin typeface="Consola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As a Calculator++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362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000" y="3739106"/>
            <a:ext cx="8902700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Two release series of ROOT are available: ROOT5 and ROOT6</a:t>
            </a:r>
          </a:p>
          <a:p>
            <a:pPr algn="ctr"/>
            <a:r>
              <a:rPr lang="en-US" sz="2400" b="1" dirty="0" smtClean="0"/>
              <a:t>This lecture refers to ROOT6, version 6.06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This Tutorial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999" y="993236"/>
            <a:ext cx="86614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These slides are supported by the </a:t>
            </a:r>
            <a:r>
              <a:rPr lang="en-US" sz="2000" b="1" dirty="0" smtClean="0"/>
              <a:t>“ROOT Primer”</a:t>
            </a:r>
          </a:p>
          <a:p>
            <a:endParaRPr lang="en-US" sz="20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Introductory booklet (~60 pages)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Available on the ROOT website (html, </a:t>
            </a:r>
            <a:r>
              <a:rPr lang="en-US" sz="2000" dirty="0" err="1" smtClean="0"/>
              <a:t>epub</a:t>
            </a:r>
            <a:r>
              <a:rPr lang="en-US" sz="2000" dirty="0" smtClean="0"/>
              <a:t>, pdf): </a:t>
            </a:r>
            <a:r>
              <a:rPr lang="en-US" sz="1400" dirty="0" smtClean="0">
                <a:hlinkClick r:id="rId2"/>
              </a:rPr>
              <a:t>https://root.cern.ch/guides/primer</a:t>
            </a:r>
            <a:endParaRPr lang="en-US" sz="1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Code examples can be </a:t>
            </a:r>
            <a:r>
              <a:rPr lang="en-US" sz="2000" dirty="0" err="1" smtClean="0"/>
              <a:t>visualised</a:t>
            </a:r>
            <a:r>
              <a:rPr lang="en-US" sz="2000" dirty="0" smtClean="0"/>
              <a:t> with the </a:t>
            </a:r>
            <a:r>
              <a:rPr lang="en-US" sz="2000" dirty="0" err="1" smtClean="0"/>
              <a:t>Jupyter</a:t>
            </a:r>
            <a:r>
              <a:rPr lang="en-US" sz="2000" dirty="0" smtClean="0"/>
              <a:t> Notebooks available at:</a:t>
            </a:r>
          </a:p>
          <a:p>
            <a:r>
              <a:rPr lang="en-US" sz="2000" dirty="0"/>
              <a:t>	</a:t>
            </a:r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swan.web.cern.ch/content/root-primer</a:t>
            </a:r>
            <a:endParaRPr lang="en-US" sz="2000" dirty="0" smtClean="0"/>
          </a:p>
          <a:p>
            <a:endParaRPr lang="en-US" sz="12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Signaled with name and the sign:                  followed by the notebook’s name</a:t>
            </a:r>
            <a:endParaRPr lang="en-US" sz="2000" dirty="0"/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5989" y="2843489"/>
            <a:ext cx="876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2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3155950" y="1781096"/>
            <a:ext cx="2971800" cy="400110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</a:t>
            </a:r>
            <a:r>
              <a:rPr lang="nl-NL" sz="2000" dirty="0" smtClean="0">
                <a:latin typeface="Consolas"/>
              </a:rPr>
              <a:t>1] .&lt;</a:t>
            </a:r>
            <a:r>
              <a:rPr lang="nl-NL" sz="2000" dirty="0" err="1" smtClean="0">
                <a:latin typeface="Consolas"/>
              </a:rPr>
              <a:t>command</a:t>
            </a:r>
            <a:r>
              <a:rPr lang="nl-NL" sz="2000" dirty="0" smtClean="0">
                <a:latin typeface="Consolas"/>
              </a:rPr>
              <a:t>&gt;</a:t>
            </a:r>
            <a:endParaRPr lang="nl-NL" sz="2000" dirty="0">
              <a:latin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869613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Special commands which are not C++ can be typed at the prompt, they start with a “.”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215900" y="2603500"/>
            <a:ext cx="87439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For example: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To quit root use 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.q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To issue a shell command use 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.!&lt;</a:t>
            </a:r>
            <a:r>
              <a:rPr lang="en-US" sz="2000" dirty="0" err="1">
                <a:solidFill>
                  <a:srgbClr val="C00000"/>
                </a:solidFill>
                <a:cs typeface="Consolas" panose="020B0609020204030204" pitchFamily="49" charset="0"/>
              </a:rPr>
              <a:t>OS_command</a:t>
            </a:r>
            <a:r>
              <a:rPr lang="en-US" sz="2000" dirty="0">
                <a:solidFill>
                  <a:srgbClr val="C00000"/>
                </a:solidFill>
                <a:cs typeface="Consolas" panose="020B0609020204030204" pitchFamily="49" charset="0"/>
              </a:rPr>
              <a:t>&gt;</a:t>
            </a:r>
            <a:endParaRPr lang="en-US" sz="2000" dirty="0" smtClean="0">
              <a:solidFill>
                <a:srgbClr val="C00000"/>
              </a:solidFill>
              <a:cs typeface="Consolas" panose="020B0609020204030204" pitchFamily="49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To load a macro use 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.L &lt;</a:t>
            </a:r>
            <a:r>
              <a:rPr lang="en-US" sz="2000" dirty="0" err="1" smtClean="0">
                <a:solidFill>
                  <a:srgbClr val="C00000"/>
                </a:solidFill>
                <a:cs typeface="Consolas" panose="020B0609020204030204" pitchFamily="49" charset="0"/>
              </a:rPr>
              <a:t>file_name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&gt;</a:t>
            </a:r>
            <a:r>
              <a:rPr lang="en-US" sz="2000" dirty="0" smtClean="0">
                <a:solidFill>
                  <a:srgbClr val="C00000"/>
                </a:solidFill>
                <a:cs typeface="Gill Sans"/>
              </a:rPr>
              <a:t> </a:t>
            </a:r>
            <a:r>
              <a:rPr lang="en-US" sz="1600" dirty="0" smtClean="0">
                <a:cs typeface="Gill Sans"/>
              </a:rPr>
              <a:t>(see following slides about macros)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.help</a:t>
            </a:r>
            <a:r>
              <a:rPr lang="en-US" sz="2000" dirty="0" smtClean="0">
                <a:solidFill>
                  <a:srgbClr val="C00000"/>
                </a:solidFill>
                <a:cs typeface="Courier"/>
              </a:rPr>
              <a:t> </a:t>
            </a:r>
            <a:r>
              <a:rPr lang="en-US" sz="2000" dirty="0" smtClean="0"/>
              <a:t>or </a:t>
            </a:r>
            <a:r>
              <a:rPr lang="en-US" sz="2000" dirty="0">
                <a:solidFill>
                  <a:srgbClr val="C00000"/>
                </a:solidFill>
                <a:cs typeface="Consolas" panose="020B0609020204030204" pitchFamily="49" charset="0"/>
              </a:rPr>
              <a:t>.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?</a:t>
            </a:r>
            <a:r>
              <a:rPr lang="en-US" sz="2000" dirty="0" smtClean="0">
                <a:cs typeface="Courier"/>
              </a:rPr>
              <a:t> </a:t>
            </a:r>
            <a:r>
              <a:rPr lang="en-US" sz="2000" dirty="0" smtClean="0"/>
              <a:t>gives the full list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Interlude: Controlling 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879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236" y="987395"/>
            <a:ext cx="8632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For </a:t>
            </a:r>
            <a:r>
              <a:rPr lang="en-US" sz="2000" dirty="0" smtClean="0">
                <a:ea typeface="Courier" charset="0"/>
                <a:cs typeface="Courier" charset="0"/>
              </a:rPr>
              <a:t>x</a:t>
            </a:r>
            <a:r>
              <a:rPr lang="en-US" sz="2000" dirty="0" smtClean="0"/>
              <a:t> values of </a:t>
            </a:r>
            <a:r>
              <a:rPr lang="en-US" sz="2000" dirty="0" smtClean="0">
                <a:ea typeface="Courier" charset="0"/>
                <a:cs typeface="Courier" charset="0"/>
              </a:rPr>
              <a:t>0</a:t>
            </a:r>
            <a:r>
              <a:rPr lang="en-US" sz="2000" dirty="0" smtClean="0"/>
              <a:t>,</a:t>
            </a:r>
            <a:r>
              <a:rPr lang="en-US" sz="2000" dirty="0" smtClean="0">
                <a:ea typeface="Courier" charset="0"/>
                <a:cs typeface="Courier" charset="0"/>
              </a:rPr>
              <a:t>1</a:t>
            </a:r>
            <a:r>
              <a:rPr lang="en-US" sz="2000" dirty="0" smtClean="0"/>
              <a:t>,</a:t>
            </a:r>
            <a:r>
              <a:rPr lang="en-US" sz="2000" dirty="0" smtClean="0">
                <a:ea typeface="Courier" charset="0"/>
                <a:cs typeface="Courier" charset="0"/>
              </a:rPr>
              <a:t>10</a:t>
            </a:r>
            <a:r>
              <a:rPr lang="en-US" sz="2000" dirty="0" smtClean="0"/>
              <a:t> and </a:t>
            </a:r>
            <a:r>
              <a:rPr lang="en-US" sz="2000" dirty="0" smtClean="0">
                <a:ea typeface="Courier" charset="0"/>
                <a:cs typeface="Courier" charset="0"/>
              </a:rPr>
              <a:t>20</a:t>
            </a:r>
            <a:r>
              <a:rPr lang="en-US" sz="2000" dirty="0" smtClean="0"/>
              <a:t> check the difference of the value of a hand-made non-normalised Gaussian and the </a:t>
            </a:r>
            <a:r>
              <a:rPr lang="en-US" sz="2000" dirty="0" err="1" smtClean="0"/>
              <a:t>TMath</a:t>
            </a:r>
            <a:r>
              <a:rPr lang="en-US" sz="2000" dirty="0" smtClean="0"/>
              <a:t>::</a:t>
            </a:r>
            <a:r>
              <a:rPr lang="en-US" sz="2000" dirty="0" err="1" smtClean="0"/>
              <a:t>Gaus</a:t>
            </a:r>
            <a:r>
              <a:rPr lang="en-US" sz="2000" dirty="0" smtClean="0"/>
              <a:t> routine.</a:t>
            </a:r>
            <a:endParaRPr lang="en-US" sz="2000" dirty="0" smtClean="0">
              <a:cs typeface="Arial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91511" y="2038350"/>
            <a:ext cx="8594725" cy="113877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[0] double x=0</a:t>
            </a:r>
          </a:p>
          <a:p>
            <a:pPr>
              <a:spcBef>
                <a:spcPct val="20000"/>
              </a:spcBef>
            </a:pPr>
            <a:r>
              <a:rPr lang="nl-NL" sz="2000" dirty="0" smtClean="0">
                <a:latin typeface="Consolas"/>
              </a:rPr>
              <a:t>root [1] </a:t>
            </a:r>
            <a:r>
              <a:rPr lang="nl-NL" sz="2000" dirty="0" err="1" smtClean="0">
                <a:latin typeface="Consolas"/>
              </a:rPr>
              <a:t>exp</a:t>
            </a:r>
            <a:r>
              <a:rPr lang="nl-NL" sz="2000" dirty="0" smtClean="0">
                <a:latin typeface="Consolas"/>
              </a:rPr>
              <a:t>(-x*x*.5) – </a:t>
            </a:r>
            <a:r>
              <a:rPr lang="nl-NL" sz="2000" dirty="0" err="1" smtClean="0">
                <a:latin typeface="Consolas"/>
              </a:rPr>
              <a:t>TMath</a:t>
            </a:r>
            <a:r>
              <a:rPr lang="nl-NL" sz="2000" dirty="0" smtClean="0">
                <a:latin typeface="Consolas"/>
              </a:rPr>
              <a:t>::</a:t>
            </a:r>
            <a:r>
              <a:rPr lang="nl-NL" sz="2000" dirty="0" err="1" smtClean="0">
                <a:latin typeface="Consolas"/>
              </a:rPr>
              <a:t>Gaus</a:t>
            </a:r>
            <a:r>
              <a:rPr lang="nl-NL" sz="2000" dirty="0" smtClean="0">
                <a:latin typeface="Consolas"/>
              </a:rPr>
              <a:t>(x)</a:t>
            </a:r>
          </a:p>
          <a:p>
            <a:pPr>
              <a:spcBef>
                <a:spcPct val="20000"/>
              </a:spcBef>
            </a:pPr>
            <a:r>
              <a:rPr lang="nl-NL" sz="2000" dirty="0" smtClean="0">
                <a:latin typeface="Consolas"/>
              </a:rPr>
              <a:t>[…]</a:t>
            </a:r>
            <a:endParaRPr lang="en-US" sz="2000" dirty="0">
              <a:latin typeface="Consola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5791200" y="1790700"/>
            <a:ext cx="1536700" cy="825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302500" y="1549400"/>
            <a:ext cx="180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1"/>
                </a:solidFill>
              </a:rPr>
              <a:t>For one number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352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236" y="987395"/>
            <a:ext cx="8632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For </a:t>
            </a:r>
            <a:r>
              <a:rPr lang="en-US" sz="2000" dirty="0">
                <a:ea typeface="Courier" charset="0"/>
                <a:cs typeface="Courier" charset="0"/>
              </a:rPr>
              <a:t>x</a:t>
            </a:r>
            <a:r>
              <a:rPr lang="en-US" sz="2000" dirty="0"/>
              <a:t> values of </a:t>
            </a:r>
            <a:r>
              <a:rPr lang="en-US" sz="2000" dirty="0">
                <a:ea typeface="Courier" charset="0"/>
                <a:cs typeface="Courier" charset="0"/>
              </a:rPr>
              <a:t>0</a:t>
            </a:r>
            <a:r>
              <a:rPr lang="en-US" sz="2000" dirty="0"/>
              <a:t>,</a:t>
            </a:r>
            <a:r>
              <a:rPr lang="en-US" sz="2000" dirty="0">
                <a:ea typeface="Courier" charset="0"/>
                <a:cs typeface="Courier" charset="0"/>
              </a:rPr>
              <a:t>1</a:t>
            </a:r>
            <a:r>
              <a:rPr lang="en-US" sz="2000" dirty="0"/>
              <a:t>,</a:t>
            </a:r>
            <a:r>
              <a:rPr lang="en-US" sz="2000" dirty="0">
                <a:ea typeface="Courier" charset="0"/>
                <a:cs typeface="Courier" charset="0"/>
              </a:rPr>
              <a:t>10</a:t>
            </a:r>
            <a:r>
              <a:rPr lang="en-US" sz="2000" dirty="0"/>
              <a:t> and </a:t>
            </a:r>
            <a:r>
              <a:rPr lang="en-US" sz="2000" dirty="0">
                <a:ea typeface="Courier" charset="0"/>
                <a:cs typeface="Courier" charset="0"/>
              </a:rPr>
              <a:t>20</a:t>
            </a:r>
            <a:r>
              <a:rPr lang="en-US" sz="2000" dirty="0"/>
              <a:t> check </a:t>
            </a:r>
            <a:r>
              <a:rPr lang="en-US" sz="2000" dirty="0" smtClean="0"/>
              <a:t>the difference of the value of a hand-made non-normalised Gaussian and the </a:t>
            </a:r>
            <a:r>
              <a:rPr lang="en-US" sz="2000" dirty="0" err="1" smtClean="0"/>
              <a:t>TMath</a:t>
            </a:r>
            <a:r>
              <a:rPr lang="en-US" sz="2000" dirty="0" smtClean="0"/>
              <a:t>::</a:t>
            </a:r>
            <a:r>
              <a:rPr lang="en-US" sz="2000" dirty="0" err="1" smtClean="0"/>
              <a:t>Gaus</a:t>
            </a:r>
            <a:r>
              <a:rPr lang="en-US" sz="2000" dirty="0" smtClean="0"/>
              <a:t> routine.</a:t>
            </a:r>
            <a:endParaRPr lang="en-US" sz="2000" dirty="0" smtClean="0">
              <a:cs typeface="Arial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91511" y="2038350"/>
            <a:ext cx="8594725" cy="113877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[0] double x=0</a:t>
            </a:r>
          </a:p>
          <a:p>
            <a:pPr>
              <a:spcBef>
                <a:spcPct val="20000"/>
              </a:spcBef>
            </a:pPr>
            <a:r>
              <a:rPr lang="nl-NL" sz="2000" dirty="0" smtClean="0">
                <a:latin typeface="Consolas"/>
              </a:rPr>
              <a:t>root [1] </a:t>
            </a:r>
            <a:r>
              <a:rPr lang="nl-NL" sz="2000" dirty="0" err="1" smtClean="0">
                <a:latin typeface="Consolas"/>
              </a:rPr>
              <a:t>exp</a:t>
            </a:r>
            <a:r>
              <a:rPr lang="nl-NL" sz="2000" dirty="0" smtClean="0">
                <a:latin typeface="Consolas"/>
              </a:rPr>
              <a:t>(-x*x*.5) – </a:t>
            </a:r>
            <a:r>
              <a:rPr lang="nl-NL" sz="2000" dirty="0" err="1" smtClean="0">
                <a:latin typeface="Consolas"/>
              </a:rPr>
              <a:t>TMath</a:t>
            </a:r>
            <a:r>
              <a:rPr lang="nl-NL" sz="2000" dirty="0" smtClean="0">
                <a:latin typeface="Consolas"/>
              </a:rPr>
              <a:t>::</a:t>
            </a:r>
            <a:r>
              <a:rPr lang="nl-NL" sz="2000" dirty="0" err="1" smtClean="0">
                <a:latin typeface="Consolas"/>
              </a:rPr>
              <a:t>Gaus</a:t>
            </a:r>
            <a:r>
              <a:rPr lang="nl-NL" sz="2000" dirty="0" smtClean="0">
                <a:latin typeface="Consolas"/>
              </a:rPr>
              <a:t>(x)</a:t>
            </a:r>
          </a:p>
          <a:p>
            <a:pPr>
              <a:spcBef>
                <a:spcPct val="20000"/>
              </a:spcBef>
            </a:pPr>
            <a:r>
              <a:rPr lang="nl-NL" sz="2000" dirty="0" smtClean="0">
                <a:latin typeface="Consolas"/>
              </a:rPr>
              <a:t>[…]</a:t>
            </a:r>
            <a:endParaRPr lang="en-US" sz="2000" dirty="0">
              <a:latin typeface="Consola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 Solution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91511" y="3848100"/>
            <a:ext cx="8594725" cy="646331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dirty="0" smtClean="0">
                <a:latin typeface="Consolas"/>
              </a:rPr>
              <a:t>root [0] </a:t>
            </a:r>
            <a:r>
              <a:rPr lang="nl-NL" dirty="0" err="1" smtClean="0">
                <a:latin typeface="Consolas"/>
              </a:rPr>
              <a:t>for</a:t>
            </a:r>
            <a:r>
              <a:rPr lang="nl-NL" dirty="0" smtClean="0">
                <a:latin typeface="Consolas"/>
              </a:rPr>
              <a:t> (auto v : {0.,1.,10.,20.}) </a:t>
            </a:r>
            <a:r>
              <a:rPr lang="nl-NL" dirty="0" err="1" smtClean="0">
                <a:latin typeface="Consolas"/>
              </a:rPr>
              <a:t>cout</a:t>
            </a:r>
            <a:r>
              <a:rPr lang="nl-NL" dirty="0" smtClean="0">
                <a:latin typeface="Consolas"/>
              </a:rPr>
              <a:t> &lt;&lt; v &lt;&lt; “ ” &lt;&lt; </a:t>
            </a:r>
            <a:r>
              <a:rPr lang="nl-NL" dirty="0" err="1" smtClean="0">
                <a:latin typeface="Consolas"/>
              </a:rPr>
              <a:t>exp</a:t>
            </a:r>
            <a:r>
              <a:rPr lang="nl-NL" dirty="0" smtClean="0">
                <a:latin typeface="Consolas"/>
              </a:rPr>
              <a:t>(-v*</a:t>
            </a:r>
            <a:r>
              <a:rPr lang="nl-NL" dirty="0">
                <a:latin typeface="Consolas"/>
              </a:rPr>
              <a:t>v</a:t>
            </a:r>
            <a:r>
              <a:rPr lang="nl-NL" dirty="0" smtClean="0">
                <a:latin typeface="Consolas"/>
              </a:rPr>
              <a:t>*.5) – </a:t>
            </a:r>
            <a:r>
              <a:rPr lang="nl-NL" dirty="0" err="1" smtClean="0">
                <a:latin typeface="Consolas"/>
              </a:rPr>
              <a:t>TMath</a:t>
            </a:r>
            <a:r>
              <a:rPr lang="nl-NL" dirty="0" smtClean="0">
                <a:latin typeface="Consolas"/>
              </a:rPr>
              <a:t>::</a:t>
            </a:r>
            <a:r>
              <a:rPr lang="nl-NL" dirty="0" err="1" smtClean="0">
                <a:latin typeface="Consolas"/>
              </a:rPr>
              <a:t>Gaus</a:t>
            </a:r>
            <a:r>
              <a:rPr lang="nl-NL" dirty="0" smtClean="0">
                <a:latin typeface="Consolas"/>
              </a:rPr>
              <a:t>(v) &lt;&lt; </a:t>
            </a:r>
            <a:r>
              <a:rPr lang="nl-NL" dirty="0" err="1" smtClean="0">
                <a:latin typeface="Consolas"/>
              </a:rPr>
              <a:t>endl</a:t>
            </a:r>
            <a:r>
              <a:rPr lang="nl-NL" dirty="0" smtClean="0">
                <a:latin typeface="Consolas"/>
              </a:rPr>
              <a:t> </a:t>
            </a:r>
            <a:endParaRPr lang="en-US" dirty="0">
              <a:latin typeface="Consola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735" y="3284904"/>
            <a:ext cx="8632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</a:rPr>
              <a:t>Many possible ways of solving this! </a:t>
            </a:r>
            <a:r>
              <a:rPr lang="en-US" sz="2000" dirty="0" err="1" smtClean="0">
                <a:latin typeface="Gill Sans"/>
              </a:rPr>
              <a:t>E.g</a:t>
            </a:r>
            <a:r>
              <a:rPr lang="en-US" sz="2000" dirty="0" smtClean="0">
                <a:latin typeface="Gill Sans"/>
              </a:rPr>
              <a:t>:</a:t>
            </a:r>
            <a:endParaRPr lang="en-US" sz="2000" dirty="0" smtClean="0">
              <a:latin typeface="Gill Sans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212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650" y="946150"/>
            <a:ext cx="66688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class TF1 represents one dimensional functions (e.g. </a:t>
            </a:r>
            <a:r>
              <a:rPr lang="en-US" sz="2000" i="1" dirty="0" smtClean="0"/>
              <a:t>f(x)</a:t>
            </a:r>
            <a:r>
              <a:rPr lang="en-US" sz="2000" dirty="0" smtClean="0"/>
              <a:t> ):</a:t>
            </a:r>
            <a:endParaRPr lang="en-US" sz="2000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47650" y="1422400"/>
            <a:ext cx="8464550" cy="701731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dirty="0">
                <a:latin typeface="Consolas"/>
              </a:rPr>
              <a:t>root </a:t>
            </a:r>
            <a:r>
              <a:rPr lang="nl-NL" dirty="0" smtClean="0">
                <a:latin typeface="Consolas"/>
              </a:rPr>
              <a:t>[0] </a:t>
            </a:r>
            <a:r>
              <a:rPr lang="nl-NL" dirty="0">
                <a:latin typeface="Consolas"/>
              </a:rPr>
              <a:t>TF1 f1("f1","sin(x)/x",0.,10</a:t>
            </a:r>
            <a:r>
              <a:rPr lang="nl-NL" dirty="0" smtClean="0">
                <a:latin typeface="Consolas"/>
              </a:rPr>
              <a:t>.);//</a:t>
            </a:r>
            <a:r>
              <a:rPr lang="nl-NL" dirty="0" err="1" smtClean="0">
                <a:latin typeface="Consolas"/>
              </a:rPr>
              <a:t>name,formula</a:t>
            </a:r>
            <a:r>
              <a:rPr lang="nl-NL" dirty="0" smtClean="0">
                <a:latin typeface="Consolas"/>
              </a:rPr>
              <a:t>, min, max</a:t>
            </a:r>
            <a:endParaRPr lang="nl-NL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dirty="0">
                <a:latin typeface="Consolas"/>
              </a:rPr>
              <a:t>root [</a:t>
            </a:r>
            <a:r>
              <a:rPr lang="nl-NL" dirty="0" smtClean="0">
                <a:latin typeface="Consolas"/>
              </a:rPr>
              <a:t>1] </a:t>
            </a:r>
            <a:r>
              <a:rPr lang="nl-NL" dirty="0">
                <a:latin typeface="Consolas"/>
              </a:rPr>
              <a:t>f1.Draw();</a:t>
            </a:r>
            <a:endParaRPr lang="en-US" dirty="0">
              <a:latin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7649" y="2432050"/>
            <a:ext cx="7750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An extended </a:t>
            </a:r>
            <a:r>
              <a:rPr lang="en-US" sz="2000" dirty="0"/>
              <a:t>version of this example is the definition of a function </a:t>
            </a:r>
            <a:endParaRPr lang="en-US" sz="2000" dirty="0" smtClean="0"/>
          </a:p>
          <a:p>
            <a:r>
              <a:rPr lang="en-US" sz="2000" dirty="0" smtClean="0"/>
              <a:t>with parameters:</a:t>
            </a:r>
            <a:endParaRPr lang="en-US" sz="2000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47650" y="3251260"/>
            <a:ext cx="8464550" cy="113877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[2] </a:t>
            </a:r>
            <a:r>
              <a:rPr lang="nl-NL" sz="2000" dirty="0">
                <a:latin typeface="Consolas"/>
              </a:rPr>
              <a:t>TF1 f2("f2","[0]*</a:t>
            </a:r>
            <a:r>
              <a:rPr lang="nl-NL" sz="2000" dirty="0" err="1">
                <a:latin typeface="Consolas"/>
              </a:rPr>
              <a:t>sin</a:t>
            </a:r>
            <a:r>
              <a:rPr lang="nl-NL" sz="2000" dirty="0">
                <a:latin typeface="Consolas"/>
              </a:rPr>
              <a:t>([1]*x)/x",0.,10.);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[3] f2.SetParameters(1,1);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[4] </a:t>
            </a:r>
            <a:r>
              <a:rPr lang="nl-NL" sz="2000" dirty="0">
                <a:latin typeface="Consolas"/>
              </a:rPr>
              <a:t>f2.Draw();</a:t>
            </a:r>
            <a:endParaRPr lang="en-US" sz="2000" dirty="0">
              <a:latin typeface="Consola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As a Function Plotter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369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650" y="946150"/>
            <a:ext cx="7369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"/>
              </a:rPr>
              <a:t>The class TF1 represents one dimensional functions (e.g. </a:t>
            </a:r>
            <a:r>
              <a:rPr lang="en-US" sz="2000" i="1" dirty="0" smtClean="0">
                <a:latin typeface="Gill Sans"/>
              </a:rPr>
              <a:t>f(x)</a:t>
            </a:r>
            <a:r>
              <a:rPr lang="en-US" sz="2000" dirty="0" smtClean="0">
                <a:latin typeface="Gill Sans"/>
              </a:rPr>
              <a:t> ):</a:t>
            </a:r>
            <a:endParaRPr lang="en-US" sz="2000" dirty="0">
              <a:latin typeface="Gill Sans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47650" y="1422400"/>
            <a:ext cx="8464550" cy="701731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dirty="0">
                <a:latin typeface="Consolas"/>
              </a:rPr>
              <a:t>root </a:t>
            </a:r>
            <a:r>
              <a:rPr lang="nl-NL" dirty="0" smtClean="0">
                <a:latin typeface="Consolas"/>
              </a:rPr>
              <a:t>[0] </a:t>
            </a:r>
            <a:r>
              <a:rPr lang="nl-NL" dirty="0">
                <a:latin typeface="Consolas"/>
              </a:rPr>
              <a:t>TF1 f1("f1","sin(x)/x",0.,10</a:t>
            </a:r>
            <a:r>
              <a:rPr lang="nl-NL" dirty="0" smtClean="0">
                <a:latin typeface="Consolas"/>
              </a:rPr>
              <a:t>.);//</a:t>
            </a:r>
            <a:r>
              <a:rPr lang="nl-NL" dirty="0" err="1" smtClean="0">
                <a:latin typeface="Consolas"/>
              </a:rPr>
              <a:t>name,formula</a:t>
            </a:r>
            <a:r>
              <a:rPr lang="nl-NL" dirty="0" smtClean="0">
                <a:latin typeface="Consolas"/>
              </a:rPr>
              <a:t>, min, max</a:t>
            </a:r>
            <a:endParaRPr lang="nl-NL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dirty="0">
                <a:latin typeface="Consolas"/>
              </a:rPr>
              <a:t>root [</a:t>
            </a:r>
            <a:r>
              <a:rPr lang="nl-NL" dirty="0" smtClean="0">
                <a:latin typeface="Consolas"/>
              </a:rPr>
              <a:t>1] </a:t>
            </a:r>
            <a:r>
              <a:rPr lang="nl-NL" dirty="0">
                <a:latin typeface="Consolas"/>
              </a:rPr>
              <a:t>f1.Draw();</a:t>
            </a:r>
            <a:endParaRPr lang="en-US" dirty="0">
              <a:latin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7650" y="2432050"/>
            <a:ext cx="7632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"/>
              </a:rPr>
              <a:t>An extended </a:t>
            </a:r>
            <a:r>
              <a:rPr lang="en-US" sz="2000" dirty="0">
                <a:latin typeface="Gill Sans"/>
              </a:rPr>
              <a:t>version of this example is the definition of a function </a:t>
            </a:r>
            <a:endParaRPr lang="en-US" sz="2000" dirty="0" smtClean="0">
              <a:latin typeface="Gill Sans"/>
            </a:endParaRPr>
          </a:p>
          <a:p>
            <a:r>
              <a:rPr lang="en-US" sz="2000" dirty="0" smtClean="0">
                <a:latin typeface="Gill Sans"/>
              </a:rPr>
              <a:t>with parameters:</a:t>
            </a:r>
            <a:endParaRPr lang="en-US" sz="2000" dirty="0">
              <a:latin typeface="Gill Sans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47650" y="3251260"/>
            <a:ext cx="8464550" cy="113877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[2] </a:t>
            </a:r>
            <a:r>
              <a:rPr lang="nl-NL" sz="2000" dirty="0">
                <a:latin typeface="Consolas"/>
              </a:rPr>
              <a:t>TF1 f2("f2","[0]*</a:t>
            </a:r>
            <a:r>
              <a:rPr lang="nl-NL" sz="2000" dirty="0" err="1">
                <a:latin typeface="Consolas"/>
              </a:rPr>
              <a:t>sin</a:t>
            </a:r>
            <a:r>
              <a:rPr lang="nl-NL" sz="2000" dirty="0">
                <a:latin typeface="Consolas"/>
              </a:rPr>
              <a:t>([1]*x)/x",0.,10.);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[3] f2.SetParameters(1,1);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[4] </a:t>
            </a:r>
            <a:r>
              <a:rPr lang="nl-NL" sz="2000" dirty="0">
                <a:latin typeface="Consolas"/>
              </a:rPr>
              <a:t>f2.Draw();</a:t>
            </a:r>
            <a:endParaRPr lang="en-US" sz="2000" dirty="0">
              <a:latin typeface="Consola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As a Function Plotter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5324" y="851181"/>
            <a:ext cx="5375275" cy="3627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577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874713"/>
            <a:ext cx="5321963" cy="3930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596900" y="1333500"/>
            <a:ext cx="1778000" cy="13335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43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879271"/>
            <a:ext cx="6540895" cy="3870530"/>
          </a:xfrm>
          <a:prstGeom prst="rect">
            <a:avLst/>
          </a:prstGeom>
        </p:spPr>
      </p:pic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679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799" y="874711"/>
            <a:ext cx="6528485" cy="391410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848100" y="2336801"/>
            <a:ext cx="1054100" cy="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991100" y="1879600"/>
            <a:ext cx="231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</a:t>
            </a:r>
            <a:r>
              <a:rPr lang="en-GB" dirty="0" smtClean="0"/>
              <a:t>lick on the curve and change colour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259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874712"/>
            <a:ext cx="6536027" cy="39141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710766"/>
            <a:ext cx="5257800" cy="158183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19100" y="2006600"/>
            <a:ext cx="977900" cy="9525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4165600" y="3987800"/>
            <a:ext cx="2032000" cy="893763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246523" y="4649153"/>
            <a:ext cx="263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Set </a:t>
            </a:r>
            <a:r>
              <a:rPr lang="en-GB" smtClean="0"/>
              <a:t>“Immediate preview</a:t>
            </a:r>
            <a:r>
              <a:rPr lang="en-GB" dirty="0" smtClean="0"/>
              <a:t>”</a:t>
            </a:r>
            <a:endParaRPr lang="en-GB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5588000" y="2006600"/>
            <a:ext cx="965200" cy="14224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75300" y="1652368"/>
            <a:ext cx="2087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Increment in steps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870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289" y="874712"/>
            <a:ext cx="6568497" cy="39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8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How Can I Run ROOT?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999" y="993236"/>
            <a:ext cx="866140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 smtClean="0"/>
              <a:t>You</a:t>
            </a:r>
            <a:r>
              <a:rPr lang="es-ES" sz="2000" dirty="0" smtClean="0"/>
              <a:t> can </a:t>
            </a:r>
            <a:r>
              <a:rPr lang="es-ES" sz="2000" dirty="0" err="1" smtClean="0"/>
              <a:t>choose</a:t>
            </a:r>
            <a:r>
              <a:rPr lang="es-ES" sz="2000" dirty="0" smtClean="0"/>
              <a:t> </a:t>
            </a:r>
            <a:r>
              <a:rPr lang="es-ES" sz="2000" dirty="0" err="1" smtClean="0"/>
              <a:t>between</a:t>
            </a:r>
            <a:r>
              <a:rPr lang="es-ES" sz="2000" dirty="0" smtClean="0"/>
              <a:t> </a:t>
            </a:r>
            <a:r>
              <a:rPr lang="es-ES" sz="2000" dirty="0" err="1" smtClean="0"/>
              <a:t>three</a:t>
            </a:r>
            <a:r>
              <a:rPr lang="es-ES" sz="2000" dirty="0" smtClean="0"/>
              <a:t> </a:t>
            </a:r>
            <a:r>
              <a:rPr lang="es-ES" sz="2000" dirty="0" err="1" smtClean="0"/>
              <a:t>options</a:t>
            </a:r>
            <a:r>
              <a:rPr lang="es-ES" sz="2000" dirty="0" smtClean="0"/>
              <a:t>:</a:t>
            </a:r>
            <a:endParaRPr lang="en-US" sz="2000" b="1" dirty="0" smtClean="0"/>
          </a:p>
          <a:p>
            <a:endParaRPr lang="en-US" sz="2000" b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Local ROOT installation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s-ES" sz="2000" dirty="0" smtClean="0">
                <a:hlinkClick r:id="rId2"/>
              </a:rPr>
              <a:t>https://root.cern.ch/downloading-root</a:t>
            </a: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s-ES" sz="2000" dirty="0" smtClean="0"/>
              <a:t>ROOT Virtual Machine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s-ES" sz="2000" dirty="0">
                <a:hlinkClick r:id="rId3"/>
              </a:rPr>
              <a:t>https://</a:t>
            </a:r>
            <a:r>
              <a:rPr lang="es-ES" sz="2000" dirty="0" smtClean="0">
                <a:hlinkClick r:id="rId3"/>
              </a:rPr>
              <a:t>github.com/root-mirror/training</a:t>
            </a:r>
            <a:r>
              <a:rPr lang="es-ES" sz="2000" dirty="0" smtClean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000" dirty="0" smtClean="0"/>
              <a:t>SWAN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s-ES" sz="2000" dirty="0" smtClean="0"/>
              <a:t>No </a:t>
            </a:r>
            <a:r>
              <a:rPr lang="es-ES" sz="2000" dirty="0" err="1" smtClean="0"/>
              <a:t>installation</a:t>
            </a:r>
            <a:r>
              <a:rPr lang="es-ES" sz="2000" dirty="0" smtClean="0"/>
              <a:t> </a:t>
            </a:r>
            <a:r>
              <a:rPr lang="es-ES" sz="2000" dirty="0" err="1" smtClean="0"/>
              <a:t>needed</a:t>
            </a:r>
            <a:r>
              <a:rPr lang="es-ES" sz="2000" dirty="0" smtClean="0"/>
              <a:t>: </a:t>
            </a:r>
            <a:r>
              <a:rPr lang="es-ES" sz="2000" dirty="0" err="1" smtClean="0"/>
              <a:t>only</a:t>
            </a:r>
            <a:r>
              <a:rPr lang="es-ES" sz="2000" dirty="0" smtClean="0"/>
              <a:t> a web browser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s-ES" sz="2000" dirty="0" err="1" smtClean="0"/>
              <a:t>Preparation</a:t>
            </a:r>
            <a:r>
              <a:rPr lang="es-ES" sz="2000" dirty="0" smtClean="0"/>
              <a:t>: log </a:t>
            </a:r>
            <a:r>
              <a:rPr lang="es-ES" sz="2000" dirty="0" err="1" smtClean="0"/>
              <a:t>into</a:t>
            </a:r>
            <a:r>
              <a:rPr lang="es-ES" sz="2000" dirty="0" smtClean="0"/>
              <a:t> </a:t>
            </a:r>
            <a:r>
              <a:rPr lang="es-ES" sz="2000" dirty="0" err="1" smtClean="0"/>
              <a:t>CERNBox</a:t>
            </a:r>
            <a:r>
              <a:rPr lang="es-ES" sz="2000" dirty="0" smtClean="0"/>
              <a:t> at </a:t>
            </a:r>
            <a:r>
              <a:rPr lang="es-ES" sz="2000" dirty="0">
                <a:hlinkClick r:id="rId4"/>
              </a:rPr>
              <a:t>https://</a:t>
            </a:r>
            <a:r>
              <a:rPr lang="es-ES" sz="2000" dirty="0" smtClean="0">
                <a:hlinkClick r:id="rId4"/>
              </a:rPr>
              <a:t>cernbox.cern.ch</a:t>
            </a:r>
            <a:endParaRPr lang="es-ES" sz="2000" dirty="0" smtClean="0"/>
          </a:p>
          <a:p>
            <a:pPr marL="914400" lvl="1" indent="-457200">
              <a:buFont typeface="Arial" pitchFamily="34" charset="0"/>
              <a:buChar char="•"/>
            </a:pPr>
            <a:r>
              <a:rPr lang="es-ES" sz="2000" dirty="0" smtClean="0"/>
              <a:t>Access SWAN </a:t>
            </a:r>
            <a:r>
              <a:rPr lang="es-ES" sz="2000" dirty="0" err="1" smtClean="0"/>
              <a:t>service</a:t>
            </a:r>
            <a:r>
              <a:rPr lang="es-ES" sz="2000" dirty="0" smtClean="0"/>
              <a:t> at </a:t>
            </a:r>
            <a:r>
              <a:rPr lang="es-ES" sz="2000" dirty="0" smtClean="0">
                <a:hlinkClick r:id="rId5"/>
              </a:rPr>
              <a:t>https://swan.cern.ch</a:t>
            </a:r>
            <a:endParaRPr lang="es-ES" sz="2000" dirty="0" smtClean="0"/>
          </a:p>
          <a:p>
            <a:pPr lvl="1"/>
            <a:endParaRPr lang="es-E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826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586" y="881062"/>
            <a:ext cx="6502980" cy="390775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419100" y="1447800"/>
            <a:ext cx="1333500" cy="5588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22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881062"/>
            <a:ext cx="6198507" cy="390775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419100" y="1308100"/>
            <a:ext cx="2933700" cy="6985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94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11" y="881062"/>
            <a:ext cx="6221087" cy="390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5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650" y="946150"/>
            <a:ext cx="82427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example </a:t>
            </a:r>
            <a:r>
              <a:rPr lang="en-US" sz="2000" b="1" dirty="0" err="1" smtClean="0"/>
              <a:t>slits.C</a:t>
            </a:r>
            <a:r>
              <a:rPr lang="en-US" sz="2000" dirty="0" smtClean="0"/>
              <a:t>, detailed in the Primer, is a more complex</a:t>
            </a:r>
          </a:p>
          <a:p>
            <a:r>
              <a:rPr lang="en-US" sz="2000" dirty="0" smtClean="0"/>
              <a:t>C++ program calculating </a:t>
            </a:r>
            <a:r>
              <a:rPr lang="en-US" sz="2000" dirty="0"/>
              <a:t>and </a:t>
            </a:r>
            <a:r>
              <a:rPr lang="en-US" sz="2000" dirty="0" smtClean="0"/>
              <a:t>displaying </a:t>
            </a:r>
            <a:r>
              <a:rPr lang="en-US" sz="2000" dirty="0"/>
              <a:t>the interference pattern produced by </a:t>
            </a:r>
            <a:endParaRPr lang="en-US" sz="2000" dirty="0" smtClean="0"/>
          </a:p>
          <a:p>
            <a:r>
              <a:rPr lang="en-US" sz="2000" dirty="0" smtClean="0"/>
              <a:t>light </a:t>
            </a:r>
            <a:r>
              <a:rPr lang="en-US" sz="2000" dirty="0"/>
              <a:t>falling on a multiple </a:t>
            </a:r>
            <a:r>
              <a:rPr lang="en-US" sz="2000" dirty="0" smtClean="0"/>
              <a:t>slit.</a:t>
            </a:r>
            <a:endParaRPr lang="en-US" sz="2000" dirty="0"/>
          </a:p>
        </p:txBody>
      </p:sp>
      <p:pic>
        <p:nvPicPr>
          <p:cNvPr id="3" name="Picture 2" descr="TF1_DoubleSli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036" y="1654391"/>
            <a:ext cx="4996625" cy="341290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As a Function Plotter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1026" name="Picture 2" descr="interference fig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5470" y="1979860"/>
            <a:ext cx="3066975" cy="245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431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Now Try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 in SWAN!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9" name="8 Rectángulo"/>
          <p:cNvSpPr/>
          <p:nvPr/>
        </p:nvSpPr>
        <p:spPr>
          <a:xfrm>
            <a:off x="1766265" y="909286"/>
            <a:ext cx="4979953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hlinkClick r:id="rId3"/>
              </a:rPr>
              <a:t>http://swan.web.cern.ch/content/root-primer</a:t>
            </a:r>
            <a:endParaRPr lang="en-US" sz="2000" dirty="0"/>
          </a:p>
        </p:txBody>
      </p:sp>
      <p:sp>
        <p:nvSpPr>
          <p:cNvPr id="15" name="TextBox 4"/>
          <p:cNvSpPr txBox="1"/>
          <p:nvPr/>
        </p:nvSpPr>
        <p:spPr>
          <a:xfrm>
            <a:off x="1019907" y="2768963"/>
            <a:ext cx="21042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Click to open the Slits notebook in SWAN</a:t>
            </a:r>
            <a:endParaRPr lang="en-US" sz="2000" dirty="0"/>
          </a:p>
        </p:txBody>
      </p:sp>
      <p:pic>
        <p:nvPicPr>
          <p:cNvPr id="10" name="9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525" y="2625973"/>
            <a:ext cx="2486462" cy="1897185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099" y="1503531"/>
            <a:ext cx="1506541" cy="863568"/>
          </a:xfrm>
          <a:prstGeom prst="rect">
            <a:avLst/>
          </a:prstGeom>
        </p:spPr>
      </p:pic>
      <p:pic>
        <p:nvPicPr>
          <p:cNvPr id="12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11969"/>
            <a:ext cx="876300" cy="876300"/>
          </a:xfrm>
          <a:prstGeom prst="rect">
            <a:avLst/>
          </a:prstGeom>
        </p:spPr>
      </p:pic>
      <p:sp>
        <p:nvSpPr>
          <p:cNvPr id="14" name="TextBox 8"/>
          <p:cNvSpPr txBox="1"/>
          <p:nvPr/>
        </p:nvSpPr>
        <p:spPr>
          <a:xfrm>
            <a:off x="876300" y="45570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FF"/>
                </a:solidFill>
              </a:rPr>
              <a:t>Slits_cpp</a:t>
            </a:r>
            <a:endParaRPr lang="en-GB" b="1" dirty="0">
              <a:solidFill>
                <a:srgbClr val="0000FF"/>
              </a:solidFill>
            </a:endParaRPr>
          </a:p>
        </p:txBody>
      </p:sp>
      <p:cxnSp>
        <p:nvCxnSpPr>
          <p:cNvPr id="13" name="Straight Arrow Connector 8"/>
          <p:cNvCxnSpPr/>
          <p:nvPr/>
        </p:nvCxnSpPr>
        <p:spPr>
          <a:xfrm flipV="1">
            <a:off x="3124200" y="3055815"/>
            <a:ext cx="3253154" cy="148493"/>
          </a:xfrm>
          <a:prstGeom prst="straightConnector1">
            <a:avLst/>
          </a:prstGeom>
          <a:ln w="508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47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346136" y="3019159"/>
            <a:ext cx="4940300" cy="70788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root [0] TGraphErrors gr("</a:t>
            </a:r>
            <a:r>
              <a:rPr lang="en-US" sz="2000" dirty="0" err="1"/>
              <a:t>ExampleData.txt</a:t>
            </a:r>
            <a:r>
              <a:rPr lang="en-US" sz="2000" dirty="0"/>
              <a:t>");</a:t>
            </a:r>
          </a:p>
          <a:p>
            <a:r>
              <a:rPr lang="nl-NL" sz="2000" dirty="0"/>
              <a:t>root [1] </a:t>
            </a:r>
            <a:r>
              <a:rPr lang="nl-NL" sz="2000" dirty="0" err="1"/>
              <a:t>gr.Draw</a:t>
            </a:r>
            <a:r>
              <a:rPr lang="nl-NL" sz="2000" dirty="0"/>
              <a:t>("AP");</a:t>
            </a:r>
            <a:endParaRPr lang="nl-NL" sz="2000" dirty="0">
              <a:latin typeface="Consola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500" y="863600"/>
            <a:ext cx="9006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class </a:t>
            </a:r>
            <a:r>
              <a:rPr lang="en-US" sz="2000" dirty="0">
                <a:cs typeface="Consolas" panose="020B0609020204030204" pitchFamily="49" charset="0"/>
              </a:rPr>
              <a:t>TGraphErrors</a:t>
            </a:r>
            <a:r>
              <a:rPr lang="en-US" sz="2000" dirty="0"/>
              <a:t> </a:t>
            </a:r>
            <a:r>
              <a:rPr lang="en-US" sz="2000" dirty="0" smtClean="0"/>
              <a:t>allows to </a:t>
            </a:r>
            <a:r>
              <a:rPr lang="en-US" sz="2000" dirty="0"/>
              <a:t>display </a:t>
            </a:r>
            <a:r>
              <a:rPr lang="en-US" sz="2000" dirty="0" smtClean="0"/>
              <a:t>measurements, </a:t>
            </a:r>
            <a:r>
              <a:rPr lang="en-US" sz="2000" dirty="0"/>
              <a:t>including </a:t>
            </a:r>
            <a:r>
              <a:rPr lang="en-US" sz="2000" dirty="0" smtClean="0"/>
              <a:t>errors, with </a:t>
            </a:r>
            <a:r>
              <a:rPr lang="en-US" sz="2000" dirty="0"/>
              <a:t>different types of constructors. In the </a:t>
            </a:r>
            <a:r>
              <a:rPr lang="en-US" sz="2000" dirty="0" smtClean="0"/>
              <a:t>following example, data are taken from the file </a:t>
            </a:r>
            <a:r>
              <a:rPr lang="en-US" sz="2000" dirty="0" smtClean="0">
                <a:cs typeface="Consolas" panose="020B0609020204030204" pitchFamily="49" charset="0"/>
              </a:rPr>
              <a:t>ExampleData.txt</a:t>
            </a:r>
            <a:r>
              <a:rPr lang="en-US" sz="2000" dirty="0" smtClean="0"/>
              <a:t>:</a:t>
            </a:r>
            <a:endParaRPr lang="en-US" sz="2000" dirty="0"/>
          </a:p>
        </p:txBody>
      </p:sp>
      <p:pic>
        <p:nvPicPr>
          <p:cNvPr id="2" name="Picture 1" descr="Screen Shot 2015-06-01 at 15.28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0" y="2051050"/>
            <a:ext cx="3583596" cy="259142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Plotting Measurements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33600" y="3613150"/>
            <a:ext cx="279400" cy="704852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5961" y="4310163"/>
            <a:ext cx="5195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Tells ROOT to draw the </a:t>
            </a:r>
            <a:r>
              <a:rPr lang="en-US" sz="1600" b="1" dirty="0" smtClean="0"/>
              <a:t>A</a:t>
            </a:r>
            <a:r>
              <a:rPr lang="en-US" sz="1600" dirty="0" smtClean="0"/>
              <a:t>xis and the </a:t>
            </a:r>
            <a:r>
              <a:rPr lang="en-US" sz="1600" b="1" dirty="0" smtClean="0"/>
              <a:t>P</a:t>
            </a:r>
            <a:r>
              <a:rPr lang="en-US" sz="1600" dirty="0" smtClean="0"/>
              <a:t>oints</a:t>
            </a:r>
            <a:endParaRPr lang="en-GB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529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500" y="863600"/>
            <a:ext cx="90064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Create a graph (</a:t>
            </a:r>
            <a:r>
              <a:rPr lang="en-US" sz="2000" dirty="0" err="1" smtClean="0"/>
              <a:t>TGraph</a:t>
            </a:r>
            <a:r>
              <a:rPr lang="en-US" sz="20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Set its title to “My graph”, its X axis title to “</a:t>
            </a:r>
            <a:r>
              <a:rPr lang="en-US" sz="2000" dirty="0" err="1" smtClean="0"/>
              <a:t>myX</a:t>
            </a:r>
            <a:r>
              <a:rPr lang="en-US" sz="2000" dirty="0" smtClean="0"/>
              <a:t>” and Y axis title to “</a:t>
            </a:r>
            <a:r>
              <a:rPr lang="en-US" sz="2000" dirty="0" err="1" smtClean="0"/>
              <a:t>myY</a:t>
            </a:r>
            <a:r>
              <a:rPr lang="en-US" sz="2000" dirty="0" smtClean="0"/>
              <a:t>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Fill it with three points: (1,0), (2,3), (3,4)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Set a red full square marker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Draw an orange line between points</a:t>
            </a:r>
          </a:p>
          <a:p>
            <a:endParaRPr lang="en-US" sz="20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</a:t>
            </a:r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TGraph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317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 Solution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3500" y="819150"/>
            <a:ext cx="5676900" cy="2862322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nl-NL" sz="2000" dirty="0">
                <a:latin typeface="Consolas"/>
              </a:rPr>
              <a:t>root [0] </a:t>
            </a:r>
            <a:r>
              <a:rPr lang="nl-NL" sz="2000" dirty="0" err="1">
                <a:latin typeface="Consolas"/>
              </a:rPr>
              <a:t>TGraph</a:t>
            </a:r>
            <a:r>
              <a:rPr lang="nl-NL" sz="2000" dirty="0">
                <a:latin typeface="Consolas"/>
              </a:rPr>
              <a:t> </a:t>
            </a:r>
            <a:r>
              <a:rPr lang="nl-NL" sz="2000" dirty="0" smtClean="0">
                <a:latin typeface="Consolas"/>
              </a:rPr>
              <a:t>g</a:t>
            </a:r>
          </a:p>
          <a:p>
            <a:r>
              <a:rPr lang="nl-NL" sz="2000" dirty="0" smtClean="0">
                <a:latin typeface="Consolas"/>
              </a:rPr>
              <a:t>root [1</a:t>
            </a:r>
            <a:r>
              <a:rPr lang="nl-NL" sz="2000" dirty="0">
                <a:latin typeface="Consolas"/>
              </a:rPr>
              <a:t>] </a:t>
            </a:r>
            <a:r>
              <a:rPr lang="nl-NL" sz="2000" dirty="0" err="1">
                <a:latin typeface="Consolas"/>
              </a:rPr>
              <a:t>g.SetTitle</a:t>
            </a:r>
            <a:r>
              <a:rPr lang="nl-NL" sz="2000" dirty="0">
                <a:latin typeface="Consolas"/>
              </a:rPr>
              <a:t>("My </a:t>
            </a:r>
            <a:r>
              <a:rPr lang="nl-NL" sz="2000" dirty="0" err="1">
                <a:latin typeface="Consolas"/>
              </a:rPr>
              <a:t>graph;myX;myY</a:t>
            </a:r>
            <a:r>
              <a:rPr lang="nl-NL" sz="2000" dirty="0" smtClean="0">
                <a:latin typeface="Consolas"/>
              </a:rPr>
              <a:t>")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[2] </a:t>
            </a:r>
            <a:r>
              <a:rPr lang="nl-NL" sz="2000" dirty="0" err="1">
                <a:latin typeface="Consolas"/>
              </a:rPr>
              <a:t>g.SetPoint</a:t>
            </a:r>
            <a:r>
              <a:rPr lang="nl-NL" sz="2000" dirty="0">
                <a:latin typeface="Consolas"/>
              </a:rPr>
              <a:t>(0,1,0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[3] </a:t>
            </a:r>
            <a:r>
              <a:rPr lang="nl-NL" sz="2000" dirty="0" err="1">
                <a:latin typeface="Consolas"/>
              </a:rPr>
              <a:t>g.SetPoint</a:t>
            </a:r>
            <a:r>
              <a:rPr lang="nl-NL" sz="2000" dirty="0">
                <a:latin typeface="Consolas"/>
              </a:rPr>
              <a:t>(1,2,3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[4] </a:t>
            </a:r>
            <a:r>
              <a:rPr lang="nl-NL" sz="2000" dirty="0" err="1">
                <a:latin typeface="Consolas"/>
              </a:rPr>
              <a:t>g.SetPoint</a:t>
            </a:r>
            <a:r>
              <a:rPr lang="nl-NL" sz="2000" dirty="0">
                <a:latin typeface="Consolas"/>
              </a:rPr>
              <a:t>(2,3,4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</a:t>
            </a:r>
            <a:r>
              <a:rPr lang="nl-NL" sz="2000" dirty="0" smtClean="0">
                <a:latin typeface="Consolas"/>
              </a:rPr>
              <a:t>5] </a:t>
            </a:r>
            <a:r>
              <a:rPr lang="nl-NL" sz="2000" dirty="0" err="1" smtClean="0">
                <a:latin typeface="Consolas"/>
              </a:rPr>
              <a:t>g.SetMarkerStyle</a:t>
            </a:r>
            <a:r>
              <a:rPr lang="nl-NL" sz="2000" dirty="0" smtClean="0">
                <a:latin typeface="Consolas"/>
              </a:rPr>
              <a:t>(</a:t>
            </a:r>
            <a:r>
              <a:rPr lang="nl-NL" sz="2000" dirty="0" err="1" smtClean="0">
                <a:latin typeface="Consolas"/>
              </a:rPr>
              <a:t>kFullSquare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[6] </a:t>
            </a:r>
            <a:r>
              <a:rPr lang="nl-NL" sz="2000" dirty="0" err="1">
                <a:latin typeface="Consolas"/>
              </a:rPr>
              <a:t>g.SetMarkerColor</a:t>
            </a: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kRed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[</a:t>
            </a:r>
            <a:r>
              <a:rPr lang="nl-NL" sz="2000" dirty="0">
                <a:latin typeface="Consolas"/>
              </a:rPr>
              <a:t>7] </a:t>
            </a:r>
            <a:r>
              <a:rPr lang="nl-NL" sz="2000" dirty="0" err="1">
                <a:latin typeface="Consolas"/>
              </a:rPr>
              <a:t>g.SetLineColor</a:t>
            </a: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kOrange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[8] </a:t>
            </a:r>
            <a:r>
              <a:rPr lang="nl-NL" sz="2000" dirty="0" err="1">
                <a:latin typeface="Consolas"/>
              </a:rPr>
              <a:t>g.Draw</a:t>
            </a:r>
            <a:r>
              <a:rPr lang="nl-NL" sz="2000" dirty="0">
                <a:latin typeface="Consolas"/>
              </a:rPr>
              <a:t>("APL")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3277" y="2373000"/>
            <a:ext cx="3539414" cy="238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01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00" y="762000"/>
            <a:ext cx="90209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T</a:t>
            </a:r>
            <a:r>
              <a:rPr lang="en-US" sz="2000" dirty="0" smtClean="0">
                <a:latin typeface="Gill Sans"/>
              </a:rPr>
              <a:t>he TH* classes represent histograms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TH1* are </a:t>
            </a:r>
            <a:r>
              <a:rPr lang="en-US" sz="2000" dirty="0" err="1" smtClean="0">
                <a:latin typeface="Gill Sans"/>
              </a:rPr>
              <a:t>monodimensional</a:t>
            </a:r>
            <a:r>
              <a:rPr lang="en-US" sz="2000" dirty="0" smtClean="0">
                <a:latin typeface="Gill Sans"/>
              </a:rPr>
              <a:t>, TH2* are </a:t>
            </a:r>
            <a:r>
              <a:rPr lang="en-US" sz="2000" dirty="0" err="1" smtClean="0">
                <a:latin typeface="Gill Sans"/>
              </a:rPr>
              <a:t>bidimensional</a:t>
            </a:r>
            <a:r>
              <a:rPr lang="en-US" sz="2000" dirty="0" smtClean="0">
                <a:latin typeface="Gill Sans"/>
              </a:rPr>
              <a:t>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The final letter describes the type stored in each bin:</a:t>
            </a:r>
          </a:p>
          <a:p>
            <a:r>
              <a:rPr lang="en-US" sz="2000" dirty="0">
                <a:latin typeface="Gill Sans"/>
              </a:rPr>
              <a:t>	</a:t>
            </a:r>
            <a:r>
              <a:rPr lang="en-US" sz="2000" dirty="0" smtClean="0">
                <a:latin typeface="Gill Sans"/>
              </a:rPr>
              <a:t>	 A double in TH1D, a float in TH1F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latin typeface="Gill Sans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14299" y="2077030"/>
            <a:ext cx="8061513" cy="1938992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root [0] TF1 </a:t>
            </a:r>
            <a:r>
              <a:rPr lang="nl-N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efunc</a:t>
            </a:r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nl-N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efunc</a:t>
            </a:r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","</a:t>
            </a:r>
            <a:r>
              <a:rPr lang="nl-N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exp</a:t>
            </a:r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([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0]+[</a:t>
            </a:r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1]*x)",0.,5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.)</a:t>
            </a:r>
            <a:endParaRPr lang="nl-NL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root [1] </a:t>
            </a:r>
            <a:r>
              <a:rPr lang="nl-NL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efunc.SetParameters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(1,-1)</a:t>
            </a:r>
            <a:endParaRPr lang="nl-NL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root [2]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TH1F h("h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","hist",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100,0.,5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.)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root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[3]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=0;i&lt;1000;i++) 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h.Fill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efunc.GetRandom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root 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[4] </a:t>
            </a:r>
            <a:r>
              <a:rPr lang="nl-N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h.Draw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nl-NL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" name="Picture 1" descr="Screen Shot 2015-06-01 at 15.33.16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6855" y="2562194"/>
            <a:ext cx="3243073" cy="22570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Histograms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565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</a:t>
            </a:r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Fitpanel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893571"/>
            <a:ext cx="5488253" cy="408482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4216401" y="2527300"/>
            <a:ext cx="3263899" cy="10033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80300" y="2033369"/>
            <a:ext cx="1924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Click on the histogram “line”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255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 “Quick Tour” Of 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833" y="871511"/>
            <a:ext cx="5469869" cy="3906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240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</a:t>
            </a:r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Fitpanel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893571"/>
            <a:ext cx="5488253" cy="40848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80300" y="2033369"/>
            <a:ext cx="192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Fit!</a:t>
            </a:r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0"/>
            <a:ext cx="3033766" cy="51435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4406900" y="2527300"/>
            <a:ext cx="3073401" cy="22352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88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304" y="880871"/>
            <a:ext cx="5459455" cy="40848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</a:t>
            </a:r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Fitpanel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88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0608" y="793966"/>
            <a:ext cx="44382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 at one of your plots again and move the mouse across. </a:t>
            </a:r>
            <a:endParaRPr lang="en-US" dirty="0" smtClean="0"/>
          </a:p>
          <a:p>
            <a:r>
              <a:rPr lang="en-US" dirty="0" smtClean="0"/>
              <a:t>You </a:t>
            </a:r>
            <a:r>
              <a:rPr lang="en-US" dirty="0"/>
              <a:t>will notice that this is much more than a static </a:t>
            </a:r>
            <a:r>
              <a:rPr lang="en-US" dirty="0" smtClean="0"/>
              <a:t>picture.</a:t>
            </a:r>
          </a:p>
          <a:p>
            <a:r>
              <a:rPr lang="en-US" dirty="0" smtClean="0"/>
              <a:t>Try to interact with objects and manipulate them. </a:t>
            </a:r>
            <a:endParaRPr lang="en-US" b="1" dirty="0"/>
          </a:p>
        </p:txBody>
      </p:sp>
      <p:pic>
        <p:nvPicPr>
          <p:cNvPr id="7" name="Picture 6" descr="Screen Shot 2015-06-01 at 15.45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2570605"/>
            <a:ext cx="3321424" cy="2439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Screen Shot 2015-06-01 at 15.47.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8874" y="108175"/>
            <a:ext cx="4276156" cy="2548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Screen Shot 2015-06-01 at 15.48.0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1608" y="2730353"/>
            <a:ext cx="3199046" cy="2314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Interactive 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848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885724"/>
            <a:ext cx="9144000" cy="181588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/>
              <a:t>General Remarks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A more complete example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Summary of  Visual effects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Interpretation and Compilation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Macros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925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00" y="863600"/>
            <a:ext cx="69262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We have seen how to interactively type lines at the prompt.</a:t>
            </a:r>
          </a:p>
          <a:p>
            <a:r>
              <a:rPr lang="en-US" sz="2000" dirty="0" smtClean="0"/>
              <a:t>The next step is to write “ROOT Macros” – lightweight programs</a:t>
            </a:r>
          </a:p>
          <a:p>
            <a:r>
              <a:rPr lang="en-US" sz="2000" dirty="0" smtClean="0"/>
              <a:t>The </a:t>
            </a:r>
            <a:r>
              <a:rPr lang="en-US" sz="2000" dirty="0"/>
              <a:t>general structure for a macro stored in file </a:t>
            </a:r>
            <a:r>
              <a:rPr lang="en-US" sz="2000" i="1" dirty="0" err="1">
                <a:cs typeface="Courier"/>
              </a:rPr>
              <a:t>MacroName.C</a:t>
            </a:r>
            <a:r>
              <a:rPr lang="en-US" sz="2000" dirty="0"/>
              <a:t> </a:t>
            </a:r>
            <a:r>
              <a:rPr lang="en-US" sz="2000" dirty="0" smtClean="0"/>
              <a:t>is: </a:t>
            </a:r>
            <a:endParaRPr lang="en-US" sz="2000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562100" y="3053904"/>
            <a:ext cx="6343650" cy="163121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MacroName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&lt;          ...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your lines of C++ code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...             &gt;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nl-NL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General Remarks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cxnSp>
        <p:nvCxnSpPr>
          <p:cNvPr id="7" name="Straight Arrow Connector 6"/>
          <p:cNvCxnSpPr>
            <a:stCxn id="8" idx="2"/>
          </p:cNvCxnSpPr>
          <p:nvPr/>
        </p:nvCxnSpPr>
        <p:spPr>
          <a:xfrm>
            <a:off x="1330504" y="2669183"/>
            <a:ext cx="1423454" cy="461292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3499" y="2084407"/>
            <a:ext cx="253401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Function, no main, same name as the file</a:t>
            </a:r>
            <a:endParaRPr lang="en-GB" sz="1600" b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316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00" y="863600"/>
            <a:ext cx="58886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macro is </a:t>
            </a:r>
            <a:r>
              <a:rPr lang="en-US" sz="2000" dirty="0" smtClean="0"/>
              <a:t>executed at the system prompt </a:t>
            </a:r>
            <a:r>
              <a:rPr lang="en-US" sz="2000" dirty="0"/>
              <a:t>by </a:t>
            </a:r>
            <a:r>
              <a:rPr lang="en-US" sz="2000" dirty="0" smtClean="0"/>
              <a:t>typing:</a:t>
            </a:r>
            <a:endParaRPr lang="en-US" sz="2000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15900" y="1316188"/>
            <a:ext cx="2876550" cy="40011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root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MacroName.C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7000" y="1778000"/>
            <a:ext cx="4486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or executed </a:t>
            </a:r>
            <a:r>
              <a:rPr lang="en-US" sz="2000" dirty="0" smtClean="0"/>
              <a:t>at the ROOT prompt using </a:t>
            </a:r>
            <a:r>
              <a:rPr lang="en-US" sz="2000" dirty="0">
                <a:cs typeface="Courier"/>
              </a:rPr>
              <a:t>.</a:t>
            </a:r>
            <a:r>
              <a:rPr lang="en-US" sz="2000" dirty="0" smtClean="0">
                <a:cs typeface="Courier"/>
              </a:rPr>
              <a:t>x</a:t>
            </a:r>
            <a:r>
              <a:rPr lang="en-US" sz="2000" dirty="0" smtClean="0"/>
              <a:t>:</a:t>
            </a:r>
            <a:endParaRPr lang="en-US" sz="2000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15900" y="2304501"/>
            <a:ext cx="3048957" cy="70788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&gt; root</a:t>
            </a:r>
          </a:p>
          <a:p>
            <a:r>
              <a:rPr lang="en-US" sz="2000" dirty="0"/>
              <a:t> root [0] .x </a:t>
            </a:r>
            <a:r>
              <a:rPr lang="en-US" sz="2000" dirty="0" err="1"/>
              <a:t>MacroName.C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15900" y="3193990"/>
            <a:ext cx="7650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cs typeface="Consolas" panose="020B0609020204030204" pitchFamily="49" charset="0"/>
              </a:rPr>
              <a:t>or it can be loaded into a ROOT session and then be executed by </a:t>
            </a:r>
            <a:r>
              <a:rPr lang="en-US" sz="2000" dirty="0" smtClean="0">
                <a:cs typeface="Consolas" panose="020B0609020204030204" pitchFamily="49" charset="0"/>
              </a:rPr>
              <a:t>typing:</a:t>
            </a:r>
            <a:endParaRPr lang="en-US" sz="2000" dirty="0">
              <a:cs typeface="Consolas" panose="020B0609020204030204" pitchFamily="49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215899" y="3662353"/>
            <a:ext cx="3721399" cy="70788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root [0].L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MacroName.C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root [1]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MacroName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Running a Macro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403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199" y="863600"/>
            <a:ext cx="89598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 example in section 3.2 of the ROOT primer, is a </a:t>
            </a:r>
            <a:r>
              <a:rPr lang="en-US" sz="2000" dirty="0"/>
              <a:t>typical task in data analysis, a macro </a:t>
            </a:r>
            <a:r>
              <a:rPr lang="en-US" sz="2000" dirty="0" smtClean="0"/>
              <a:t>that </a:t>
            </a:r>
            <a:r>
              <a:rPr lang="en-US" sz="2000" dirty="0"/>
              <a:t>constructs a graph with errors, fits a (linear) model to it and saves it as an </a:t>
            </a:r>
            <a:r>
              <a:rPr lang="en-US" sz="2000" dirty="0" smtClean="0"/>
              <a:t>image.</a:t>
            </a:r>
          </a:p>
          <a:p>
            <a:endParaRPr lang="en-US" sz="2000" dirty="0" smtClean="0"/>
          </a:p>
          <a:p>
            <a:r>
              <a:rPr lang="en-US" sz="2000" dirty="0" smtClean="0"/>
              <a:t>Let’s inspect it together.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 More Complex Example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000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6-02 at 14.14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5910" y="1263710"/>
            <a:ext cx="4381500" cy="3150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76199" y="863600"/>
            <a:ext cx="8959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And Run it!</a:t>
            </a:r>
            <a:endParaRPr lang="en-US" sz="2000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01650" y="2983797"/>
            <a:ext cx="2876550" cy="40011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 &gt; root </a:t>
            </a:r>
            <a:r>
              <a:rPr lang="en-US" sz="2000" dirty="0" smtClean="0"/>
              <a:t>macro1.C</a:t>
            </a:r>
            <a:endParaRPr lang="en-US" sz="2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 More Complex Example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339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5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288" y="1394294"/>
            <a:ext cx="5063836" cy="343617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Macros available in SWAN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9" name="8 Rectángulo"/>
          <p:cNvSpPr/>
          <p:nvPr/>
        </p:nvSpPr>
        <p:spPr>
          <a:xfrm>
            <a:off x="1766265" y="909286"/>
            <a:ext cx="4979953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hlinkClick r:id="rId4"/>
              </a:rPr>
              <a:t>http://swan.web.cern.ch/content/root-primer</a:t>
            </a:r>
            <a:endParaRPr lang="en-US" sz="2000" dirty="0"/>
          </a:p>
        </p:txBody>
      </p:sp>
      <p:cxnSp>
        <p:nvCxnSpPr>
          <p:cNvPr id="13" name="Straight Arrow Connector 8"/>
          <p:cNvCxnSpPr/>
          <p:nvPr/>
        </p:nvCxnSpPr>
        <p:spPr>
          <a:xfrm flipV="1">
            <a:off x="2663115" y="2422769"/>
            <a:ext cx="2815492" cy="203204"/>
          </a:xfrm>
          <a:prstGeom prst="straightConnector1">
            <a:avLst/>
          </a:prstGeom>
          <a:ln w="508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4"/>
          <p:cNvSpPr txBox="1"/>
          <p:nvPr/>
        </p:nvSpPr>
        <p:spPr>
          <a:xfrm>
            <a:off x="521689" y="2003059"/>
            <a:ext cx="21042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Click to open the Macro 1 notebook in SWAN</a:t>
            </a:r>
            <a:endParaRPr lang="en-US" sz="2000" dirty="0"/>
          </a:p>
        </p:txBody>
      </p:sp>
      <p:pic>
        <p:nvPicPr>
          <p:cNvPr id="18" name="17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19" y="3199206"/>
            <a:ext cx="1506541" cy="86356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11969"/>
            <a:ext cx="876300" cy="876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76300" y="45570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0000FF"/>
                </a:solidFill>
              </a:rPr>
              <a:t>Macro1_cpp</a:t>
            </a:r>
            <a:endParaRPr lang="en-GB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17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500" y="863600"/>
            <a:ext cx="90297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Colours </a:t>
            </a:r>
            <a:r>
              <a:rPr lang="en-US" sz="2000" b="1" dirty="0"/>
              <a:t>and Graph </a:t>
            </a:r>
            <a:r>
              <a:rPr lang="en-US" sz="2000" b="1" dirty="0" smtClean="0"/>
              <a:t>Markers: </a:t>
            </a:r>
            <a:r>
              <a:rPr lang="en-US" sz="2000" dirty="0"/>
              <a:t>T</a:t>
            </a:r>
            <a:r>
              <a:rPr lang="en-US" sz="2000" dirty="0" smtClean="0"/>
              <a:t>o </a:t>
            </a:r>
            <a:r>
              <a:rPr lang="en-US" sz="2000" dirty="0"/>
              <a:t>specify a colour, some identifiers like kWhite, </a:t>
            </a:r>
            <a:r>
              <a:rPr lang="en-US" sz="2000" dirty="0" smtClean="0"/>
              <a:t>kRed</a:t>
            </a:r>
            <a:r>
              <a:rPr lang="en-US" sz="2000" dirty="0"/>
              <a:t> </a:t>
            </a:r>
            <a:r>
              <a:rPr lang="en-US" sz="2000" dirty="0" smtClean="0"/>
              <a:t>or </a:t>
            </a:r>
            <a:r>
              <a:rPr lang="en-US" sz="2000" dirty="0"/>
              <a:t>kBlue can be </a:t>
            </a:r>
            <a:r>
              <a:rPr lang="en-US" sz="2000" dirty="0" smtClean="0"/>
              <a:t>used for </a:t>
            </a:r>
            <a:r>
              <a:rPr lang="en-US" sz="2000" dirty="0"/>
              <a:t>markers, lines, arrows etc. The complete summary of </a:t>
            </a:r>
            <a:r>
              <a:rPr lang="en-US" sz="2000" dirty="0" smtClean="0"/>
              <a:t>colours</a:t>
            </a:r>
            <a:r>
              <a:rPr lang="en-US" sz="2000" dirty="0"/>
              <a:t> </a:t>
            </a:r>
            <a:r>
              <a:rPr lang="en-US" sz="2000" dirty="0" smtClean="0"/>
              <a:t>is </a:t>
            </a:r>
            <a:r>
              <a:rPr lang="en-US" sz="2000" dirty="0"/>
              <a:t>represented by the ROOT “colour wheel”. </a:t>
            </a:r>
            <a:r>
              <a:rPr lang="en-US" sz="2000" dirty="0" smtClean="0"/>
              <a:t>ROOT </a:t>
            </a:r>
            <a:r>
              <a:rPr lang="en-US" sz="2000" dirty="0"/>
              <a:t>provides several graphics markers l</a:t>
            </a:r>
            <a:r>
              <a:rPr lang="en-US" sz="2000" dirty="0" smtClean="0"/>
              <a:t>ike triangles</a:t>
            </a:r>
            <a:r>
              <a:rPr lang="en-US" sz="2000" dirty="0"/>
              <a:t>, crosses or stars. </a:t>
            </a:r>
            <a:endParaRPr lang="en-US" sz="2000" dirty="0" smtClean="0"/>
          </a:p>
          <a:p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Arrows </a:t>
            </a:r>
            <a:r>
              <a:rPr lang="en-US" sz="2000" b="1" dirty="0"/>
              <a:t>and </a:t>
            </a:r>
            <a:r>
              <a:rPr lang="en-US" sz="2000" b="1" dirty="0" smtClean="0"/>
              <a:t>Lines: </a:t>
            </a:r>
            <a:r>
              <a:rPr lang="en-US" sz="2000" dirty="0" smtClean="0"/>
              <a:t>The </a:t>
            </a:r>
            <a:r>
              <a:rPr lang="en-US" sz="2000" dirty="0"/>
              <a:t>class representing arrows is TArrow, which inherits from </a:t>
            </a:r>
            <a:r>
              <a:rPr lang="en-US" sz="2000" dirty="0" smtClean="0"/>
              <a:t>TLine. The </a:t>
            </a:r>
            <a:r>
              <a:rPr lang="en-US" sz="2000" dirty="0"/>
              <a:t>constructors of lines and arrows always contain the coordinates of the </a:t>
            </a:r>
            <a:r>
              <a:rPr lang="en-US" sz="2000" dirty="0" smtClean="0"/>
              <a:t>endpoints.</a:t>
            </a:r>
          </a:p>
          <a:p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Text: </a:t>
            </a:r>
            <a:r>
              <a:rPr lang="en-US" sz="2000" dirty="0" smtClean="0"/>
              <a:t>A </a:t>
            </a:r>
            <a:r>
              <a:rPr lang="en-US" sz="2000" dirty="0"/>
              <a:t>possibility to add text in </a:t>
            </a:r>
            <a:r>
              <a:rPr lang="en-US" sz="2000" dirty="0" smtClean="0"/>
              <a:t>plots </a:t>
            </a:r>
            <a:r>
              <a:rPr lang="en-US" sz="2000" dirty="0"/>
              <a:t>is provided by the TLatex class. </a:t>
            </a:r>
            <a:r>
              <a:rPr lang="en-US" sz="2000" dirty="0" smtClean="0"/>
              <a:t>Latex mathematical </a:t>
            </a:r>
            <a:r>
              <a:rPr lang="en-US" sz="2000" dirty="0"/>
              <a:t>symbols are automatically interpreted, you just need to replace the “\” by a “#”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Summary of Visual Effects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176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/>
              </a:rPr>
              <a:t>What can you do with ROOT?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352" y="901699"/>
            <a:ext cx="4068878" cy="39242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2451" y="1384300"/>
            <a:ext cx="4846671" cy="347344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6743700" y="628651"/>
            <a:ext cx="800100" cy="48894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78815" y="901699"/>
            <a:ext cx="4338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LHC collision in CMS: </a:t>
            </a:r>
          </a:p>
          <a:p>
            <a:r>
              <a:rPr lang="en-US" sz="1400" b="1" dirty="0" smtClean="0"/>
              <a:t>event display, also done with ROOT!</a:t>
            </a:r>
            <a:endParaRPr lang="en-GB" sz="1400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936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TColorWheel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2050" name="Picture 2" descr="https://root.cern.ch/root/html/MACRO_TColorWheel_1_wheel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02924" y="1229696"/>
            <a:ext cx="3771900" cy="3543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49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The Family of Markers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041400"/>
            <a:ext cx="6299200" cy="21844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96332" y="3420533"/>
            <a:ext cx="811106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"/>
                <a:cs typeface="Courier"/>
              </a:rPr>
              <a:t>kDot</a:t>
            </a:r>
            <a:r>
              <a:rPr lang="en-US" sz="1400" dirty="0">
                <a:latin typeface="Courier"/>
                <a:cs typeface="Courier"/>
              </a:rPr>
              <a:t>=1, </a:t>
            </a:r>
            <a:r>
              <a:rPr lang="en-US" sz="1400" dirty="0" err="1">
                <a:latin typeface="Courier"/>
                <a:cs typeface="Courier"/>
              </a:rPr>
              <a:t>kPlus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 err="1">
                <a:latin typeface="Courier"/>
                <a:cs typeface="Courier"/>
              </a:rPr>
              <a:t>kStar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 err="1">
                <a:latin typeface="Courier"/>
                <a:cs typeface="Courier"/>
              </a:rPr>
              <a:t>kCircle</a:t>
            </a:r>
            <a:r>
              <a:rPr lang="en-US" sz="1400" dirty="0">
                <a:latin typeface="Courier"/>
                <a:cs typeface="Courier"/>
              </a:rPr>
              <a:t>=4, </a:t>
            </a:r>
            <a:r>
              <a:rPr lang="en-US" sz="1400" dirty="0" err="1">
                <a:latin typeface="Courier"/>
                <a:cs typeface="Courier"/>
              </a:rPr>
              <a:t>kMultiply</a:t>
            </a:r>
            <a:r>
              <a:rPr lang="en-US" sz="1400" dirty="0">
                <a:latin typeface="Courier"/>
                <a:cs typeface="Courier"/>
              </a:rPr>
              <a:t>=5,</a:t>
            </a:r>
          </a:p>
          <a:p>
            <a:r>
              <a:rPr lang="en-US" sz="1400" dirty="0" err="1" smtClean="0">
                <a:latin typeface="Courier"/>
                <a:cs typeface="Courier"/>
              </a:rPr>
              <a:t>kFullDotSmall</a:t>
            </a:r>
            <a:r>
              <a:rPr lang="en-US" sz="1400" dirty="0">
                <a:latin typeface="Courier"/>
                <a:cs typeface="Courier"/>
              </a:rPr>
              <a:t>=6, </a:t>
            </a:r>
            <a:r>
              <a:rPr lang="en-US" sz="1400" dirty="0" err="1">
                <a:latin typeface="Courier"/>
                <a:cs typeface="Courier"/>
              </a:rPr>
              <a:t>kFullDotMedium</a:t>
            </a:r>
            <a:r>
              <a:rPr lang="en-US" sz="1400" dirty="0">
                <a:latin typeface="Courier"/>
                <a:cs typeface="Courier"/>
              </a:rPr>
              <a:t>=7, </a:t>
            </a:r>
            <a:r>
              <a:rPr lang="en-US" sz="1400" dirty="0" err="1">
                <a:latin typeface="Courier"/>
                <a:cs typeface="Courier"/>
              </a:rPr>
              <a:t>kFullDotLarge</a:t>
            </a:r>
            <a:r>
              <a:rPr lang="en-US" sz="1400" dirty="0">
                <a:latin typeface="Courier"/>
                <a:cs typeface="Courier"/>
              </a:rPr>
              <a:t>=8,</a:t>
            </a:r>
          </a:p>
          <a:p>
            <a:r>
              <a:rPr lang="it-IT" sz="1400" dirty="0" err="1" smtClean="0">
                <a:latin typeface="Courier"/>
                <a:cs typeface="Courier"/>
              </a:rPr>
              <a:t>kFullCircle</a:t>
            </a:r>
            <a:r>
              <a:rPr lang="it-IT" sz="1400" dirty="0">
                <a:latin typeface="Courier"/>
                <a:cs typeface="Courier"/>
              </a:rPr>
              <a:t>=20, </a:t>
            </a:r>
            <a:r>
              <a:rPr lang="it-IT" sz="1400" dirty="0" err="1">
                <a:latin typeface="Courier"/>
                <a:cs typeface="Courier"/>
              </a:rPr>
              <a:t>kFullSquare</a:t>
            </a:r>
            <a:r>
              <a:rPr lang="it-IT" sz="1400" dirty="0">
                <a:latin typeface="Courier"/>
                <a:cs typeface="Courier"/>
              </a:rPr>
              <a:t>=21, </a:t>
            </a:r>
            <a:r>
              <a:rPr lang="it-IT" sz="1400" dirty="0" err="1">
                <a:latin typeface="Courier"/>
                <a:cs typeface="Courier"/>
              </a:rPr>
              <a:t>kFullTriangleUp</a:t>
            </a:r>
            <a:r>
              <a:rPr lang="it-IT" sz="1400" dirty="0">
                <a:latin typeface="Courier"/>
                <a:cs typeface="Courier"/>
              </a:rPr>
              <a:t>=22,</a:t>
            </a:r>
          </a:p>
          <a:p>
            <a:r>
              <a:rPr lang="it-IT" sz="1400" dirty="0" err="1" smtClean="0">
                <a:latin typeface="Courier"/>
                <a:cs typeface="Courier"/>
              </a:rPr>
              <a:t>kFullTriangleDown</a:t>
            </a:r>
            <a:r>
              <a:rPr lang="it-IT" sz="1400" dirty="0">
                <a:latin typeface="Courier"/>
                <a:cs typeface="Courier"/>
              </a:rPr>
              <a:t>=23, </a:t>
            </a:r>
            <a:r>
              <a:rPr lang="it-IT" sz="1400" dirty="0" err="1">
                <a:latin typeface="Courier"/>
                <a:cs typeface="Courier"/>
              </a:rPr>
              <a:t>kOpenCircle</a:t>
            </a:r>
            <a:r>
              <a:rPr lang="it-IT" sz="1400" dirty="0">
                <a:latin typeface="Courier"/>
                <a:cs typeface="Courier"/>
              </a:rPr>
              <a:t>=24, </a:t>
            </a:r>
            <a:r>
              <a:rPr lang="it-IT" sz="1400" dirty="0" err="1">
                <a:latin typeface="Courier"/>
                <a:cs typeface="Courier"/>
              </a:rPr>
              <a:t>kOpenSquare</a:t>
            </a:r>
            <a:r>
              <a:rPr lang="it-IT" sz="1400" dirty="0">
                <a:latin typeface="Courier"/>
                <a:cs typeface="Courier"/>
              </a:rPr>
              <a:t>=25,</a:t>
            </a:r>
          </a:p>
          <a:p>
            <a:r>
              <a:rPr lang="it-IT" sz="1400" dirty="0" err="1" smtClean="0">
                <a:latin typeface="Courier"/>
                <a:cs typeface="Courier"/>
              </a:rPr>
              <a:t>kOpenTriangleUp</a:t>
            </a:r>
            <a:r>
              <a:rPr lang="it-IT" sz="1400" dirty="0">
                <a:latin typeface="Courier"/>
                <a:cs typeface="Courier"/>
              </a:rPr>
              <a:t>=26, </a:t>
            </a:r>
            <a:r>
              <a:rPr lang="it-IT" sz="1400" dirty="0" err="1">
                <a:latin typeface="Courier"/>
                <a:cs typeface="Courier"/>
              </a:rPr>
              <a:t>kOpenDiamond</a:t>
            </a:r>
            <a:r>
              <a:rPr lang="it-IT" sz="1400" dirty="0">
                <a:latin typeface="Courier"/>
                <a:cs typeface="Courier"/>
              </a:rPr>
              <a:t>=27, </a:t>
            </a:r>
            <a:r>
              <a:rPr lang="it-IT" sz="1400" dirty="0" err="1">
                <a:latin typeface="Courier"/>
                <a:cs typeface="Courier"/>
              </a:rPr>
              <a:t>kOpenCross</a:t>
            </a:r>
            <a:r>
              <a:rPr lang="it-IT" sz="1400" dirty="0">
                <a:latin typeface="Courier"/>
                <a:cs typeface="Courier"/>
              </a:rPr>
              <a:t>=28,</a:t>
            </a:r>
          </a:p>
          <a:p>
            <a:r>
              <a:rPr lang="pl-PL" sz="1400" dirty="0" err="1" smtClean="0">
                <a:latin typeface="Courier"/>
                <a:cs typeface="Courier"/>
              </a:rPr>
              <a:t>kFullStar</a:t>
            </a:r>
            <a:r>
              <a:rPr lang="pl-PL" sz="1400" dirty="0">
                <a:latin typeface="Courier"/>
                <a:cs typeface="Courier"/>
              </a:rPr>
              <a:t>=29, </a:t>
            </a:r>
            <a:r>
              <a:rPr lang="pl-PL" sz="1400" dirty="0" err="1">
                <a:latin typeface="Courier"/>
                <a:cs typeface="Courier"/>
              </a:rPr>
              <a:t>kOpenStar</a:t>
            </a:r>
            <a:r>
              <a:rPr lang="pl-PL" sz="1400" dirty="0">
                <a:latin typeface="Courier"/>
                <a:cs typeface="Courier"/>
              </a:rPr>
              <a:t>=30, </a:t>
            </a:r>
            <a:r>
              <a:rPr lang="pl-PL" sz="1400" dirty="0" err="1">
                <a:latin typeface="Courier"/>
                <a:cs typeface="Courier"/>
              </a:rPr>
              <a:t>kOpenTriangleDown</a:t>
            </a:r>
            <a:r>
              <a:rPr lang="pl-PL" sz="1400" dirty="0">
                <a:latin typeface="Courier"/>
                <a:cs typeface="Courier"/>
              </a:rPr>
              <a:t>=32,</a:t>
            </a:r>
          </a:p>
          <a:p>
            <a:r>
              <a:rPr lang="it-IT" sz="1400" dirty="0" err="1" smtClean="0">
                <a:latin typeface="Courier"/>
                <a:cs typeface="Courier"/>
              </a:rPr>
              <a:t>kFullDiamond</a:t>
            </a:r>
            <a:r>
              <a:rPr lang="it-IT" sz="1400" dirty="0">
                <a:latin typeface="Courier"/>
                <a:cs typeface="Courier"/>
              </a:rPr>
              <a:t>=33, </a:t>
            </a:r>
            <a:r>
              <a:rPr lang="it-IT" sz="1400" dirty="0" err="1">
                <a:latin typeface="Courier"/>
                <a:cs typeface="Courier"/>
              </a:rPr>
              <a:t>kFullCross</a:t>
            </a:r>
            <a:r>
              <a:rPr lang="it-IT" sz="1400" dirty="0">
                <a:latin typeface="Courier"/>
                <a:cs typeface="Courier"/>
              </a:rPr>
              <a:t>=34</a:t>
            </a:r>
            <a:endParaRPr lang="en-US" sz="1400" dirty="0"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37300" y="3420533"/>
            <a:ext cx="2222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Also available through more friendly names </a:t>
            </a:r>
            <a:r>
              <a:rPr lang="en-GB" dirty="0" smtClean="0">
                <a:sym typeface="Wingdings"/>
              </a:rPr>
              <a:t>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554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0650" y="927040"/>
            <a:ext cx="8743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We have seen how ROOT interprets and “just in time compiles” code. ROOT also allows to compile code “traditionally”. At the ROOT prompt: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20650" y="1927614"/>
            <a:ext cx="3698464" cy="70788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root [1] .L macro1.C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root </a:t>
            </a:r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[2] macro1()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4000" y="2943276"/>
            <a:ext cx="5243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ROOT libraries can be also used to produce standalone, compiled applications: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594455" y="2327723"/>
            <a:ext cx="1693017" cy="3077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Courier"/>
                <a:cs typeface="Courier"/>
              </a:rPr>
              <a:t>ExampleMacro.C</a:t>
            </a:r>
            <a:endParaRPr lang="en-US" sz="1400" dirty="0">
              <a:latin typeface="Courier"/>
              <a:cs typeface="Courier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5988050" y="2635500"/>
            <a:ext cx="2876550" cy="1323439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ExampleMacro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is-I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is-I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s-IS" sz="2000" dirty="0"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</a:p>
          <a:p>
            <a:r>
              <a:rPr lang="is-I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20650" y="4134860"/>
            <a:ext cx="8851228" cy="646331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g++ -o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ExampleMacro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ExampleMacro.C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root-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cflags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--libs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./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ExampleMacro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Interpretation and Compilation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cxnSp>
        <p:nvCxnSpPr>
          <p:cNvPr id="11" name="Straight Arrow Connector 10"/>
          <p:cNvCxnSpPr>
            <a:stCxn id="12" idx="1"/>
          </p:cNvCxnSpPr>
          <p:nvPr/>
        </p:nvCxnSpPr>
        <p:spPr>
          <a:xfrm flipH="1">
            <a:off x="3958814" y="1961297"/>
            <a:ext cx="777054" cy="32026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35868" y="1668909"/>
            <a:ext cx="3300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Generate shared library and execute function</a:t>
            </a:r>
            <a:endParaRPr lang="en-GB" sz="16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40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More about Graphs and Histograms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3074" name="Picture 2" descr="http://pdg3.lbl.gov/atlasblog/wp-content/uploads/2012/08/CombinedMa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775" y="856478"/>
            <a:ext cx="4320950" cy="3242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lhcb-public.web.cern.ch/lhcb-public/Images2014/PlotExB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62935" y="1688258"/>
            <a:ext cx="4608936" cy="3122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053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113125"/>
            <a:ext cx="9143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Read Graph Points from </a:t>
            </a:r>
            <a:r>
              <a:rPr lang="en-US" sz="2400" dirty="0" smtClean="0"/>
              <a:t>File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Polar </a:t>
            </a:r>
            <a:r>
              <a:rPr lang="en-US" sz="2400" dirty="0" smtClean="0"/>
              <a:t>Graphs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2D </a:t>
            </a:r>
            <a:r>
              <a:rPr lang="en-US" sz="2400" dirty="0" smtClean="0"/>
              <a:t>Graphs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Multiple graphs</a:t>
            </a:r>
            <a:endParaRPr lang="en-US" sz="2400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Graphs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569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5100" y="961936"/>
            <a:ext cx="87503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To build a graph, experimental data can </a:t>
            </a:r>
            <a:r>
              <a:rPr lang="en-US" sz="2000" dirty="0"/>
              <a:t>b</a:t>
            </a:r>
            <a:r>
              <a:rPr lang="en-US" sz="2000" dirty="0" smtClean="0"/>
              <a:t>e read from </a:t>
            </a:r>
            <a:r>
              <a:rPr lang="en-US" sz="2000" dirty="0"/>
              <a:t>an ASCII file (i.e. standard text</a:t>
            </a:r>
            <a:r>
              <a:rPr lang="en-US" sz="2000" dirty="0" smtClean="0"/>
              <a:t>) using this constructor: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1400" dirty="0" smtClean="0"/>
          </a:p>
          <a:p>
            <a:r>
              <a:rPr lang="en-US" sz="2000" dirty="0" smtClean="0"/>
              <a:t>Let’s have a look at </a:t>
            </a:r>
            <a:r>
              <a:rPr lang="en-US" sz="2000" dirty="0" smtClean="0">
                <a:cs typeface="Courier"/>
              </a:rPr>
              <a:t>macro2.C in a notebook</a:t>
            </a:r>
            <a:endParaRPr lang="en-US" sz="2000" dirty="0"/>
          </a:p>
          <a:p>
            <a:r>
              <a:rPr lang="en-US" dirty="0" smtClean="0"/>
              <a:t>(also in section 4.1 of the Primer).</a:t>
            </a:r>
            <a:endParaRPr 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38833" y="1883358"/>
            <a:ext cx="7352411" cy="101566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TGraphErrors(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char *filename,</a:t>
            </a:r>
          </a:p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		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*format="%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		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Option_t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*option="");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From an ASCII File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73869"/>
            <a:ext cx="876300" cy="876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6300" y="45316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0000FF"/>
                </a:solidFill>
              </a:rPr>
              <a:t>Macro2_cpp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055950"/>
            <a:ext cx="2509626" cy="1897185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cxnSp>
        <p:nvCxnSpPr>
          <p:cNvPr id="11" name="Straight Arrow Connector 8"/>
          <p:cNvCxnSpPr/>
          <p:nvPr/>
        </p:nvCxnSpPr>
        <p:spPr>
          <a:xfrm>
            <a:off x="4790831" y="3505200"/>
            <a:ext cx="1547446" cy="85969"/>
          </a:xfrm>
          <a:prstGeom prst="straightConnector1">
            <a:avLst/>
          </a:prstGeom>
          <a:ln w="412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12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093" y="3844883"/>
            <a:ext cx="1506541" cy="86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" y="929662"/>
            <a:ext cx="8978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Graphs can also be displayed in polar coordinate like in </a:t>
            </a:r>
            <a:r>
              <a:rPr lang="en-US" i="1" dirty="0" smtClean="0">
                <a:cs typeface="Courier"/>
              </a:rPr>
              <a:t>macro3.C</a:t>
            </a:r>
            <a:r>
              <a:rPr lang="en-US" dirty="0" smtClean="0"/>
              <a:t> (section 4.2 in the Primer):</a:t>
            </a:r>
            <a:endParaRPr lang="en-US" dirty="0"/>
          </a:p>
        </p:txBody>
      </p:sp>
      <p:pic>
        <p:nvPicPr>
          <p:cNvPr id="2" name="Picture 1" descr="Screen Shot 2015-06-02 at 15.29.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015" y="1275004"/>
            <a:ext cx="3945526" cy="3583376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Polar Graphs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73869"/>
            <a:ext cx="876300" cy="876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6300" y="45316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0000FF"/>
                </a:solidFill>
              </a:rPr>
              <a:t>Macro3_cpp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807" y="2556433"/>
            <a:ext cx="2473367" cy="1897185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219" y="1548538"/>
            <a:ext cx="1506541" cy="86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9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" y="908146"/>
            <a:ext cx="8750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i</a:t>
            </a:r>
            <a:r>
              <a:rPr lang="en-US" dirty="0"/>
              <a:t>-dimensional </a:t>
            </a:r>
            <a:r>
              <a:rPr lang="en-US" dirty="0" smtClean="0"/>
              <a:t>graphs can be created in ROOT with </a:t>
            </a:r>
            <a:r>
              <a:rPr lang="en-US" dirty="0"/>
              <a:t>the </a:t>
            </a:r>
            <a:r>
              <a:rPr lang="en-US" i="1" dirty="0" smtClean="0">
                <a:cs typeface="Courier"/>
              </a:rPr>
              <a:t>TGraph2DErrors</a:t>
            </a:r>
            <a:r>
              <a:rPr lang="en-US" i="1" dirty="0" smtClean="0"/>
              <a:t> </a:t>
            </a:r>
            <a:r>
              <a:rPr lang="en-US" dirty="0" smtClean="0"/>
              <a:t>class. </a:t>
            </a:r>
          </a:p>
          <a:p>
            <a:r>
              <a:rPr lang="en-US" i="1" dirty="0" smtClean="0">
                <a:cs typeface="Courier"/>
              </a:rPr>
              <a:t>macro4.C</a:t>
            </a:r>
            <a:r>
              <a:rPr lang="en-US" dirty="0" smtClean="0">
                <a:cs typeface="Courier"/>
              </a:rPr>
              <a:t>,</a:t>
            </a:r>
            <a:r>
              <a:rPr lang="en-US" dirty="0" smtClean="0"/>
              <a:t> described in Primer’s section 4.3, gives a nice example: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2D Graphs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73869"/>
            <a:ext cx="876300" cy="876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6300" y="45316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0000FF"/>
                </a:solidFill>
              </a:rPr>
              <a:t>Macro4_cpp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1" y="1554477"/>
            <a:ext cx="4394357" cy="3064917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142" y="2561652"/>
            <a:ext cx="2497030" cy="1897185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687" y="1564162"/>
            <a:ext cx="1506541" cy="86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2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" y="961936"/>
            <a:ext cx="8750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cs typeface="Gill Sans"/>
              </a:rPr>
              <a:t>It is sometimes useful to group graphs in a single entity, for instance to compute a common axis system. The class </a:t>
            </a:r>
            <a:r>
              <a:rPr lang="en-US" i="1" dirty="0" err="1" smtClean="0">
                <a:cs typeface="Gill Sans"/>
              </a:rPr>
              <a:t>TMultiGraph</a:t>
            </a:r>
            <a:r>
              <a:rPr lang="en-US" dirty="0" smtClean="0">
                <a:cs typeface="Gill Sans"/>
              </a:rPr>
              <a:t> described in section 4.4 of the Primer allows that.</a:t>
            </a:r>
            <a:endParaRPr lang="en-US" dirty="0"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Multiple Graphs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73869"/>
            <a:ext cx="876300" cy="876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6300" y="45316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FF"/>
                </a:solidFill>
              </a:rPr>
              <a:t>Multigraph_cpp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110" y="1606904"/>
            <a:ext cx="4296223" cy="2948141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871" y="2687794"/>
            <a:ext cx="2509626" cy="1843806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752" y="1697034"/>
            <a:ext cx="1506541" cy="86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2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943509"/>
            <a:ext cx="91439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Your </a:t>
            </a:r>
            <a:r>
              <a:rPr lang="en-US" sz="2800" dirty="0" smtClean="0"/>
              <a:t>First (in fact second) Histogram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Add and Divide </a:t>
            </a:r>
            <a:r>
              <a:rPr lang="en-US" sz="2800" dirty="0" smtClean="0"/>
              <a:t>Histograms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Two-dimensional </a:t>
            </a:r>
            <a:r>
              <a:rPr lang="en-US" sz="2800" dirty="0" smtClean="0"/>
              <a:t>Histograms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Multiple Histograms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Histograms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636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in a Nutshell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999" y="825500"/>
            <a:ext cx="876315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ROOT is a software toolkit</a:t>
            </a:r>
            <a:r>
              <a:rPr lang="en-US" sz="2000" dirty="0"/>
              <a:t> </a:t>
            </a:r>
            <a:r>
              <a:rPr lang="en-US" sz="2000" dirty="0" smtClean="0"/>
              <a:t>which provides building blocks for: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Data 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Data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Data visualisation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Data storage</a:t>
            </a:r>
          </a:p>
          <a:p>
            <a:endParaRPr lang="en-US" sz="2000" dirty="0" smtClean="0"/>
          </a:p>
          <a:p>
            <a:r>
              <a:rPr lang="en-US" sz="2000" dirty="0" smtClean="0">
                <a:solidFill>
                  <a:schemeClr val="accent1"/>
                </a:solidFill>
              </a:rPr>
              <a:t>ROOT is written mainly in C++</a:t>
            </a:r>
            <a:r>
              <a:rPr lang="en-US" sz="2000" dirty="0" smtClean="0"/>
              <a:t> (C++11 standard)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Bindings for </a:t>
            </a:r>
            <a:r>
              <a:rPr lang="en-US" sz="2000" dirty="0" smtClean="0">
                <a:solidFill>
                  <a:srgbClr val="4F81BD"/>
                </a:solidFill>
              </a:rPr>
              <a:t>Python</a:t>
            </a:r>
            <a:r>
              <a:rPr lang="en-US" sz="2000" dirty="0" smtClean="0"/>
              <a:t> is provided.</a:t>
            </a:r>
          </a:p>
          <a:p>
            <a:endParaRPr lang="en-US" sz="2000" dirty="0" smtClean="0"/>
          </a:p>
          <a:p>
            <a:r>
              <a:rPr lang="en-US" sz="2000" dirty="0" smtClean="0">
                <a:solidFill>
                  <a:srgbClr val="4F81BD"/>
                </a:solidFill>
              </a:rPr>
              <a:t>Adopted in High Energy Physics </a:t>
            </a:r>
            <a:r>
              <a:rPr lang="en-US" sz="2000" dirty="0" smtClean="0"/>
              <a:t>and other sciences (but also industry)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4F81BD"/>
                </a:solidFill>
              </a:rPr>
              <a:t>~250 PetaBytes</a:t>
            </a:r>
            <a:r>
              <a:rPr lang="en-US" sz="2000" dirty="0" smtClean="0"/>
              <a:t> of data in ROOT format on the LHC </a:t>
            </a:r>
            <a:r>
              <a:rPr lang="en-US" sz="2000" dirty="0"/>
              <a:t>C</a:t>
            </a:r>
            <a:r>
              <a:rPr lang="en-US" sz="2000" dirty="0" smtClean="0"/>
              <a:t>omputing Grid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Fits and parameters’ estimations for </a:t>
            </a:r>
            <a:r>
              <a:rPr lang="en-US" sz="2000" dirty="0" smtClean="0">
                <a:solidFill>
                  <a:srgbClr val="4F81BD"/>
                </a:solidFill>
              </a:rPr>
              <a:t>discoveries</a:t>
            </a:r>
            <a:r>
              <a:rPr lang="en-US" sz="2000" dirty="0" smtClean="0"/>
              <a:t> (e.g. the Higgs)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4F81BD"/>
                </a:solidFill>
              </a:rPr>
              <a:t>Thousands of ROOT plots </a:t>
            </a:r>
            <a:r>
              <a:rPr lang="en-US" sz="2000" dirty="0" smtClean="0"/>
              <a:t>in scientific publications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43319" y="1429295"/>
            <a:ext cx="3126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accent2"/>
                </a:solidFill>
              </a:rPr>
              <a:t>An Open Source Project</a:t>
            </a:r>
          </a:p>
          <a:p>
            <a:r>
              <a:rPr lang="en-GB" i="1" dirty="0" smtClean="0"/>
              <a:t>All contributions are warmly welcome!</a:t>
            </a:r>
            <a:endParaRPr lang="en-GB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964" y="2064168"/>
            <a:ext cx="1130300" cy="3912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964" y="2605792"/>
            <a:ext cx="829686" cy="8459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1650" y="2751462"/>
            <a:ext cx="554614" cy="554614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134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5100" y="961936"/>
            <a:ext cx="87503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Write a macro to visualise a </a:t>
            </a:r>
            <a:r>
              <a:rPr lang="en-US" sz="2000" dirty="0"/>
              <a:t>P</a:t>
            </a:r>
            <a:r>
              <a:rPr lang="en-US" sz="2000" dirty="0" smtClean="0"/>
              <a:t>oisson distribution in a histogram</a:t>
            </a:r>
          </a:p>
          <a:p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Create a 1D histogram the bins of which are double precision numbers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The max number of counts collected is 15 (max value on the x axis)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Use a random generator to generate 1000 </a:t>
            </a:r>
            <a:r>
              <a:rPr lang="en-US" sz="2000" dirty="0"/>
              <a:t>P</a:t>
            </a:r>
            <a:r>
              <a:rPr lang="en-US" sz="2000" dirty="0" smtClean="0"/>
              <a:t>oissonian counts, mu=4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Properly set the title and axes names, fill the histogram in blue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Fit it, programmatically or with the fit panel (right click on the histogram)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r>
              <a:rPr lang="en-US" sz="2000" dirty="0" smtClean="0"/>
              <a:t>The solution of this exercise is macro5.C shown in section 5.1 in the Primer</a:t>
            </a:r>
            <a:endParaRPr lang="en-US" sz="2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170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" y="961936"/>
            <a:ext cx="87503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cs typeface="Gill Sans"/>
              </a:rPr>
              <a:t>Create a macro that draws the sum, difference and ratio of two histograms</a:t>
            </a:r>
          </a:p>
          <a:p>
            <a:endParaRPr lang="en-US" sz="2000" dirty="0" smtClean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cs typeface="Gill Sans"/>
              </a:rPr>
              <a:t>Create three pairs of histograms, fill them randomly with normally distributed numbers </a:t>
            </a:r>
            <a:r>
              <a:rPr lang="en-US" dirty="0" smtClean="0">
                <a:latin typeface="Gill Sans"/>
                <a:cs typeface="Gill Sans"/>
              </a:rPr>
              <a:t>(</a:t>
            </a:r>
            <a:r>
              <a:rPr lang="en-US" dirty="0" smtClean="0">
                <a:latin typeface="Consolas"/>
                <a:cs typeface="Consolas"/>
              </a:rPr>
              <a:t>TH1::</a:t>
            </a:r>
            <a:r>
              <a:rPr lang="en-US" dirty="0" err="1" smtClean="0">
                <a:latin typeface="Consolas"/>
                <a:cs typeface="Consolas"/>
              </a:rPr>
              <a:t>FillRandom</a:t>
            </a:r>
            <a:r>
              <a:rPr lang="en-US" dirty="0" smtClean="0">
                <a:latin typeface="Consolas"/>
                <a:cs typeface="Consolas"/>
              </a:rPr>
              <a:t>(“</a:t>
            </a:r>
            <a:r>
              <a:rPr lang="en-US" dirty="0" err="1" smtClean="0">
                <a:latin typeface="Consolas"/>
                <a:cs typeface="Consolas"/>
              </a:rPr>
              <a:t>gaus</a:t>
            </a:r>
            <a:r>
              <a:rPr lang="en-US" dirty="0" smtClean="0">
                <a:latin typeface="Consolas"/>
                <a:cs typeface="Consolas"/>
              </a:rPr>
              <a:t>”)</a:t>
            </a:r>
            <a:r>
              <a:rPr lang="en-US" dirty="0" smtClean="0">
                <a:latin typeface="Gill Sans"/>
                <a:cs typeface="Gill Sans"/>
              </a:rPr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cs typeface="Gill Sans"/>
              </a:rPr>
              <a:t>Divide, sum and subtract them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>
                <a:cs typeface="Gill Sans"/>
              </a:rPr>
              <a:t>Useful methods: </a:t>
            </a:r>
          </a:p>
          <a:p>
            <a:pPr lvl="1"/>
            <a:r>
              <a:rPr lang="en-US" dirty="0">
                <a:latin typeface="Gill Sans"/>
                <a:cs typeface="Gill Sans"/>
              </a:rPr>
              <a:t>	</a:t>
            </a:r>
            <a:r>
              <a:rPr lang="en-US" dirty="0" smtClean="0">
                <a:latin typeface="Consolas"/>
                <a:cs typeface="Consolas"/>
              </a:rPr>
              <a:t>TH1::Divide(</a:t>
            </a:r>
            <a:r>
              <a:rPr lang="en-US" dirty="0" err="1" smtClean="0">
                <a:latin typeface="Consolas"/>
                <a:cs typeface="Consolas"/>
              </a:rPr>
              <a:t>const</a:t>
            </a:r>
            <a:r>
              <a:rPr lang="en-US" dirty="0" smtClean="0">
                <a:latin typeface="Consolas"/>
                <a:cs typeface="Consolas"/>
              </a:rPr>
              <a:t> TH1*)</a:t>
            </a:r>
            <a:r>
              <a:rPr lang="en-US" dirty="0" smtClean="0">
                <a:latin typeface="Gill Sans"/>
                <a:cs typeface="Gill Sans"/>
              </a:rPr>
              <a:t>,  </a:t>
            </a:r>
          </a:p>
          <a:p>
            <a:pPr lvl="1"/>
            <a:r>
              <a:rPr lang="en-US" dirty="0">
                <a:latin typeface="Gill Sans"/>
                <a:cs typeface="Gill Sans"/>
              </a:rPr>
              <a:t>	</a:t>
            </a:r>
            <a:r>
              <a:rPr lang="en-US" dirty="0" smtClean="0">
                <a:latin typeface="Consolas"/>
                <a:cs typeface="Consolas"/>
              </a:rPr>
              <a:t>TH1::</a:t>
            </a:r>
            <a:r>
              <a:rPr lang="en-GB" dirty="0" smtClean="0">
                <a:latin typeface="Consolas"/>
                <a:cs typeface="Consolas"/>
              </a:rPr>
              <a:t>Add</a:t>
            </a:r>
            <a:r>
              <a:rPr lang="en-GB" dirty="0">
                <a:latin typeface="Consolas"/>
                <a:cs typeface="Consolas"/>
              </a:rPr>
              <a:t>(</a:t>
            </a:r>
            <a:r>
              <a:rPr lang="en-GB" dirty="0" err="1">
                <a:latin typeface="Consolas"/>
                <a:cs typeface="Consolas"/>
              </a:rPr>
              <a:t>const</a:t>
            </a:r>
            <a:r>
              <a:rPr lang="en-GB" dirty="0">
                <a:latin typeface="Consolas"/>
                <a:cs typeface="Consolas"/>
              </a:rPr>
              <a:t> TH1</a:t>
            </a:r>
            <a:r>
              <a:rPr lang="en-GB" dirty="0" smtClean="0">
                <a:latin typeface="Consolas"/>
                <a:cs typeface="Consolas"/>
              </a:rPr>
              <a:t>*, </a:t>
            </a:r>
            <a:r>
              <a:rPr lang="en-GB" dirty="0" err="1" smtClean="0">
                <a:latin typeface="Consolas"/>
                <a:cs typeface="Consolas"/>
              </a:rPr>
              <a:t>Double_t</a:t>
            </a:r>
            <a:r>
              <a:rPr lang="en-GB" dirty="0" smtClean="0">
                <a:latin typeface="Consolas"/>
                <a:cs typeface="Consolas"/>
              </a:rPr>
              <a:t>)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sz="2000" dirty="0" smtClean="0">
                <a:cs typeface="Gill Sans"/>
              </a:rPr>
              <a:t>the second parameter is a weight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cs typeface="Gill Sans"/>
              </a:rPr>
              <a:t>Note: for every plot a different canvas has to be created and before drawing, one has to </a:t>
            </a:r>
            <a:r>
              <a:rPr lang="en-US" dirty="0" smtClean="0">
                <a:cs typeface="Gill Sans"/>
              </a:rPr>
              <a:t>“</a:t>
            </a:r>
            <a:r>
              <a:rPr lang="en-US" dirty="0" smtClean="0">
                <a:cs typeface="Consolas"/>
              </a:rPr>
              <a:t>cd</a:t>
            </a:r>
            <a:r>
              <a:rPr lang="en-US" dirty="0" smtClean="0">
                <a:cs typeface="Gill Sans"/>
              </a:rPr>
              <a:t>” </a:t>
            </a:r>
            <a:r>
              <a:rPr lang="en-US" sz="2000" dirty="0" smtClean="0">
                <a:cs typeface="Gill Sans"/>
              </a:rPr>
              <a:t>into it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 smtClean="0">
                <a:latin typeface="Consolas"/>
                <a:cs typeface="Consolas"/>
              </a:rPr>
              <a:t>TCanvas</a:t>
            </a:r>
            <a:r>
              <a:rPr lang="en-US" dirty="0" smtClean="0">
                <a:latin typeface="Consolas"/>
                <a:cs typeface="Consolas"/>
              </a:rPr>
              <a:t> c; </a:t>
            </a:r>
            <a:r>
              <a:rPr lang="en-US" dirty="0" err="1" smtClean="0">
                <a:latin typeface="Consolas"/>
                <a:cs typeface="Consolas"/>
              </a:rPr>
              <a:t>c.cd</a:t>
            </a:r>
            <a:r>
              <a:rPr lang="en-US" dirty="0" smtClean="0">
                <a:latin typeface="Consolas"/>
                <a:cs typeface="Consolas"/>
              </a:rPr>
              <a:t>();</a:t>
            </a:r>
          </a:p>
          <a:p>
            <a:endParaRPr lang="en-US" dirty="0" smtClean="0">
              <a:latin typeface="Gill Sans"/>
              <a:cs typeface="Gill Sans"/>
            </a:endParaRPr>
          </a:p>
          <a:p>
            <a:r>
              <a:rPr lang="en-US" dirty="0"/>
              <a:t>The solution of this exercise is </a:t>
            </a:r>
            <a:r>
              <a:rPr lang="en-US" dirty="0" smtClean="0"/>
              <a:t>macro6.C </a:t>
            </a:r>
            <a:r>
              <a:rPr lang="en-US" dirty="0"/>
              <a:t>shown in section </a:t>
            </a:r>
            <a:r>
              <a:rPr lang="en-US" dirty="0" smtClean="0"/>
              <a:t>5.2 </a:t>
            </a:r>
            <a:r>
              <a:rPr lang="en-US" dirty="0"/>
              <a:t>in the Primer</a:t>
            </a:r>
          </a:p>
          <a:p>
            <a:endParaRPr lang="en-US" dirty="0">
              <a:latin typeface="Gill Sans"/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 - Optional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70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908121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cs typeface="Gill Sans"/>
              </a:rPr>
              <a:t>Two-dimensional histograms are a very useful tool, for example to inspect correlations between </a:t>
            </a:r>
            <a:r>
              <a:rPr lang="en-US" sz="2000" dirty="0" smtClean="0">
                <a:cs typeface="Gill Sans"/>
              </a:rPr>
              <a:t>variables, </a:t>
            </a:r>
            <a:r>
              <a:rPr lang="en-US" sz="2000" dirty="0">
                <a:cs typeface="Gill Sans"/>
              </a:rPr>
              <a:t>a</a:t>
            </a:r>
            <a:r>
              <a:rPr lang="en-US" sz="2000" dirty="0" smtClean="0">
                <a:cs typeface="Gill Sans"/>
              </a:rPr>
              <a:t>s in the example in section 5.3 of the Primer (macro7.C):</a:t>
            </a:r>
            <a:endParaRPr lang="en-US" sz="2000" dirty="0">
              <a:cs typeface="Gill Sans"/>
            </a:endParaRPr>
          </a:p>
        </p:txBody>
      </p:sp>
      <p:pic>
        <p:nvPicPr>
          <p:cNvPr id="2" name="Picture 1" descr="Screen Shot 2015-06-02 at 17.0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608267"/>
            <a:ext cx="3754182" cy="3399845"/>
          </a:xfrm>
          <a:prstGeom prst="rect">
            <a:avLst/>
          </a:prstGeom>
        </p:spPr>
      </p:pic>
      <p:pic>
        <p:nvPicPr>
          <p:cNvPr id="5" name="Picture 4" descr="Screen Shot 2015-06-02 at 17.09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0100" y="1602629"/>
            <a:ext cx="3754182" cy="340548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Two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D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imensional Histograms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7006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" y="961936"/>
            <a:ext cx="87503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cs typeface="Gill Sans"/>
              </a:rPr>
              <a:t>T</a:t>
            </a:r>
            <a:r>
              <a:rPr lang="en-US" sz="2000" dirty="0" smtClean="0">
                <a:cs typeface="Gill Sans"/>
              </a:rPr>
              <a:t>he example in section 5.4 (</a:t>
            </a:r>
            <a:r>
              <a:rPr lang="en-US" sz="2000" dirty="0" err="1" smtClean="0">
                <a:cs typeface="Gill Sans"/>
              </a:rPr>
              <a:t>hstack.C</a:t>
            </a:r>
            <a:r>
              <a:rPr lang="en-US" sz="2000" dirty="0" smtClean="0">
                <a:cs typeface="Gill Sans"/>
              </a:rPr>
              <a:t>) shows how to group histograms in a single entity call a “stack”.</a:t>
            </a:r>
            <a:endParaRPr lang="en-US" sz="2000" dirty="0">
              <a:cs typeface="Gill San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Multiple Histograms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73869"/>
            <a:ext cx="876300" cy="876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300" y="45316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FF"/>
                </a:solidFill>
              </a:rPr>
              <a:t>Hstack_cpp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258" y="1601138"/>
            <a:ext cx="4424580" cy="30007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1096" y="2322806"/>
            <a:ext cx="1210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Gill Sans"/>
                <a:cs typeface="Gill Sans"/>
              </a:rPr>
              <a:t>Class</a:t>
            </a:r>
          </a:p>
          <a:p>
            <a:r>
              <a:rPr lang="en-GB" sz="2000" b="1" dirty="0" err="1" smtClean="0">
                <a:latin typeface="Consolas"/>
                <a:cs typeface="Consolas"/>
              </a:rPr>
              <a:t>THStack</a:t>
            </a:r>
            <a:endParaRPr lang="en-GB" sz="2000" b="1" dirty="0">
              <a:latin typeface="Consolas"/>
              <a:cs typeface="Consolas"/>
            </a:endParaRPr>
          </a:p>
        </p:txBody>
      </p:sp>
      <p:pic>
        <p:nvPicPr>
          <p:cNvPr id="10" name="9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807" y="2660582"/>
            <a:ext cx="2425348" cy="1843806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549" y="1669822"/>
            <a:ext cx="1506541" cy="86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06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196830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Storing </a:t>
            </a:r>
            <a:r>
              <a:rPr lang="en-US" sz="2800" dirty="0" smtClean="0"/>
              <a:t>Objects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N-tuples </a:t>
            </a:r>
            <a:endParaRPr lang="en-US" sz="2800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Input and Output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97595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164" y="936405"/>
            <a:ext cx="849393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ROOT allows to store C++ objects on disk (natively the language cannot)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All ROOT </a:t>
            </a:r>
            <a:r>
              <a:rPr lang="en-US" sz="2000" dirty="0">
                <a:cs typeface="Gill Sans"/>
              </a:rPr>
              <a:t>objects (inheriting from </a:t>
            </a:r>
            <a:r>
              <a:rPr lang="en-US" sz="2000" dirty="0" err="1">
                <a:cs typeface="Consolas"/>
              </a:rPr>
              <a:t>TObject</a:t>
            </a:r>
            <a:r>
              <a:rPr lang="en-US" sz="2000" dirty="0" smtClean="0">
                <a:cs typeface="Gill Sans"/>
              </a:rPr>
              <a:t>) can be written on disk via the </a:t>
            </a:r>
            <a:r>
              <a:rPr lang="en-US" sz="2000" dirty="0" smtClean="0">
                <a:cs typeface="Consolas"/>
              </a:rPr>
              <a:t>Write</a:t>
            </a:r>
            <a:r>
              <a:rPr lang="en-US" sz="2000" dirty="0" smtClean="0">
                <a:cs typeface="Gill Sans"/>
              </a:rPr>
              <a:t> method.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Two ways of storing: row wise (single </a:t>
            </a:r>
            <a:r>
              <a:rPr lang="en-US" sz="2000" dirty="0">
                <a:cs typeface="Gill Sans"/>
              </a:rPr>
              <a:t>object dump ) </a:t>
            </a:r>
            <a:r>
              <a:rPr lang="en-US" sz="2000" dirty="0" smtClean="0">
                <a:cs typeface="Gill Sans"/>
              </a:rPr>
              <a:t>and column </a:t>
            </a:r>
            <a:r>
              <a:rPr lang="en-US" sz="2000" dirty="0">
                <a:cs typeface="Gill Sans"/>
              </a:rPr>
              <a:t>wise (N-tuple like storage </a:t>
            </a:r>
            <a:r>
              <a:rPr lang="en-US" sz="2000" dirty="0" smtClean="0">
                <a:cs typeface="Gill Sans"/>
              </a:rPr>
              <a:t>).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Feature widely used, e.g. by all LHC experiments</a:t>
            </a:r>
          </a:p>
          <a:p>
            <a:endParaRPr lang="en-US" sz="2000" dirty="0">
              <a:cs typeface="Gill Sans"/>
            </a:endParaRPr>
          </a:p>
          <a:p>
            <a:endParaRPr lang="en-US" sz="2000" dirty="0" smtClean="0">
              <a:cs typeface="Gill Sans"/>
            </a:endParaRPr>
          </a:p>
          <a:p>
            <a:endParaRPr lang="en-US" sz="2000" dirty="0">
              <a:cs typeface="Gill Sans"/>
            </a:endParaRPr>
          </a:p>
          <a:p>
            <a:endParaRPr lang="en-US" sz="2000" dirty="0" smtClean="0">
              <a:cs typeface="Gill Sans"/>
            </a:endParaRPr>
          </a:p>
          <a:p>
            <a:endParaRPr lang="en-US" sz="2000" dirty="0">
              <a:cs typeface="Gill Sans"/>
            </a:endParaRPr>
          </a:p>
          <a:p>
            <a:endParaRPr lang="en-US" sz="2000" dirty="0">
              <a:cs typeface="Gill Sans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cs typeface="Gill San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Storing Objects in a File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32655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83397" y="1854419"/>
            <a:ext cx="8477848" cy="1477328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dirty="0" err="1">
                <a:latin typeface="Consolas"/>
                <a:cs typeface="Consolas"/>
              </a:rPr>
              <a:t>TFile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out_file</a:t>
            </a:r>
            <a:r>
              <a:rPr lang="en-US" dirty="0">
                <a:latin typeface="Consolas"/>
                <a:cs typeface="Consolas"/>
              </a:rPr>
              <a:t>("</a:t>
            </a:r>
            <a:r>
              <a:rPr lang="en-US" dirty="0" err="1">
                <a:latin typeface="Consolas"/>
                <a:cs typeface="Consolas"/>
              </a:rPr>
              <a:t>my_rootfile.root","RECREATE</a:t>
            </a:r>
            <a:r>
              <a:rPr lang="en-US" dirty="0">
                <a:latin typeface="Consolas"/>
                <a:cs typeface="Consolas"/>
              </a:rPr>
              <a:t>"); </a:t>
            </a:r>
            <a:r>
              <a:rPr lang="en-US" i="1" dirty="0">
                <a:latin typeface="Consolas"/>
                <a:cs typeface="Consolas"/>
              </a:rPr>
              <a:t>// Open a </a:t>
            </a:r>
            <a:r>
              <a:rPr lang="en-US" i="1" dirty="0" err="1" smtClean="0">
                <a:latin typeface="Consolas"/>
                <a:cs typeface="Consolas"/>
              </a:rPr>
              <a:t>Tfile</a:t>
            </a:r>
            <a:endParaRPr lang="en-US" dirty="0" smtClean="0">
              <a:latin typeface="Consolas"/>
              <a:cs typeface="Consolas"/>
            </a:endParaRPr>
          </a:p>
          <a:p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smtClean="0">
                <a:latin typeface="Consolas"/>
                <a:cs typeface="Consolas"/>
              </a:rPr>
              <a:t>TH1F </a:t>
            </a:r>
            <a:r>
              <a:rPr lang="en-US" dirty="0">
                <a:latin typeface="Consolas"/>
                <a:cs typeface="Consolas"/>
              </a:rPr>
              <a:t>h("</a:t>
            </a:r>
            <a:r>
              <a:rPr lang="en-US" dirty="0" err="1">
                <a:latin typeface="Consolas"/>
                <a:cs typeface="Consolas"/>
              </a:rPr>
              <a:t>my_histogram","My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Title;X</a:t>
            </a:r>
            <a:r>
              <a:rPr lang="en-US" dirty="0">
                <a:latin typeface="Consolas"/>
                <a:cs typeface="Consolas"/>
              </a:rPr>
              <a:t>;# of entries",100,-5,5)</a:t>
            </a:r>
            <a:r>
              <a:rPr lang="en-US" dirty="0" smtClean="0">
                <a:latin typeface="Consolas"/>
                <a:cs typeface="Consolas"/>
              </a:rPr>
              <a:t>;</a:t>
            </a:r>
            <a:endParaRPr lang="en-US" dirty="0">
              <a:latin typeface="Consolas"/>
              <a:cs typeface="Consolas"/>
            </a:endParaRPr>
          </a:p>
          <a:p>
            <a:r>
              <a:rPr lang="en-US" dirty="0" smtClean="0">
                <a:latin typeface="Consolas"/>
                <a:cs typeface="Consolas"/>
              </a:rPr>
              <a:t> 	</a:t>
            </a:r>
            <a:r>
              <a:rPr lang="en-US" dirty="0" err="1" smtClean="0">
                <a:latin typeface="Consolas"/>
                <a:cs typeface="Consolas"/>
              </a:rPr>
              <a:t>h.FillRandom</a:t>
            </a:r>
            <a:r>
              <a:rPr lang="en-US" dirty="0">
                <a:latin typeface="Consolas"/>
                <a:cs typeface="Consolas"/>
              </a:rPr>
              <a:t>("</a:t>
            </a:r>
            <a:r>
              <a:rPr lang="en-US" dirty="0" err="1">
                <a:latin typeface="Consolas"/>
                <a:cs typeface="Consolas"/>
              </a:rPr>
              <a:t>gaus</a:t>
            </a:r>
            <a:r>
              <a:rPr lang="en-US" dirty="0">
                <a:latin typeface="Consolas"/>
                <a:cs typeface="Consolas"/>
              </a:rPr>
              <a:t>")</a:t>
            </a:r>
            <a:r>
              <a:rPr lang="en-US" dirty="0" smtClean="0">
                <a:latin typeface="Consolas"/>
                <a:cs typeface="Consolas"/>
              </a:rPr>
              <a:t>;</a:t>
            </a:r>
            <a:endParaRPr lang="en-US" dirty="0">
              <a:latin typeface="Consolas"/>
              <a:cs typeface="Consolas"/>
            </a:endParaRPr>
          </a:p>
          <a:p>
            <a:r>
              <a:rPr lang="en-US" dirty="0" smtClean="0">
                <a:latin typeface="Consolas"/>
                <a:cs typeface="Consolas"/>
              </a:rPr>
              <a:t>  	</a:t>
            </a:r>
            <a:r>
              <a:rPr lang="en-US" dirty="0" err="1" smtClean="0">
                <a:latin typeface="Consolas"/>
                <a:cs typeface="Consolas"/>
              </a:rPr>
              <a:t>h.Write</a:t>
            </a:r>
            <a:r>
              <a:rPr lang="en-US" dirty="0">
                <a:latin typeface="Consolas"/>
                <a:cs typeface="Consolas"/>
              </a:rPr>
              <a:t>()</a:t>
            </a:r>
            <a:r>
              <a:rPr lang="en-US" dirty="0" smtClean="0">
                <a:latin typeface="Consolas"/>
                <a:cs typeface="Consolas"/>
              </a:rPr>
              <a:t>; </a:t>
            </a:r>
            <a:r>
              <a:rPr lang="en-US" i="1" dirty="0">
                <a:latin typeface="Consolas"/>
                <a:cs typeface="Consolas"/>
              </a:rPr>
              <a:t>// Write the histogram in the </a:t>
            </a:r>
            <a:r>
              <a:rPr lang="en-US" i="1" dirty="0" smtClean="0">
                <a:latin typeface="Consolas"/>
                <a:cs typeface="Consolas"/>
              </a:rPr>
              <a:t>file</a:t>
            </a:r>
            <a:endParaRPr lang="en-US" dirty="0">
              <a:latin typeface="Consolas"/>
              <a:cs typeface="Consolas"/>
            </a:endParaRPr>
          </a:p>
          <a:p>
            <a:r>
              <a:rPr lang="en-US" dirty="0" smtClean="0">
                <a:latin typeface="Consolas"/>
                <a:cs typeface="Consolas"/>
              </a:rPr>
              <a:t> 	</a:t>
            </a:r>
            <a:r>
              <a:rPr lang="en-US" dirty="0" err="1" smtClean="0">
                <a:latin typeface="Consolas"/>
                <a:cs typeface="Consolas"/>
              </a:rPr>
              <a:t>out_file.Close</a:t>
            </a:r>
            <a:r>
              <a:rPr lang="en-US" dirty="0">
                <a:latin typeface="Consolas"/>
                <a:cs typeface="Consolas"/>
              </a:rPr>
              <a:t>()</a:t>
            </a:r>
            <a:r>
              <a:rPr lang="en-US" dirty="0" smtClean="0">
                <a:latin typeface="Consolas"/>
                <a:cs typeface="Consolas"/>
              </a:rPr>
              <a:t>; </a:t>
            </a:r>
            <a:r>
              <a:rPr lang="en-US" i="1" dirty="0">
                <a:latin typeface="Consolas"/>
                <a:cs typeface="Consolas"/>
              </a:rPr>
              <a:t>// Close the </a:t>
            </a:r>
            <a:r>
              <a:rPr lang="en-US" i="1" dirty="0" smtClean="0">
                <a:latin typeface="Consolas"/>
                <a:cs typeface="Consolas"/>
              </a:rPr>
              <a:t>file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An Example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04674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164" y="936405"/>
            <a:ext cx="84939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cs typeface="Gill Sans"/>
              </a:rPr>
              <a:t>Inspect the content of a file with the </a:t>
            </a:r>
            <a:r>
              <a:rPr lang="en-US" sz="2000" dirty="0" err="1" smtClean="0">
                <a:cs typeface="Consolas"/>
              </a:rPr>
              <a:t>TBrowser</a:t>
            </a:r>
            <a:endParaRPr lang="en-US" sz="2000" dirty="0" smtClean="0">
              <a:cs typeface="Consolas"/>
            </a:endParaRPr>
          </a:p>
          <a:p>
            <a:endParaRPr lang="en-US" sz="2000" dirty="0" smtClean="0">
              <a:cs typeface="Gill San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Create a file copying the lines of the previous slide at the prompt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Quit the command line interpreter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Boot ROOT opening the file: </a:t>
            </a:r>
            <a:r>
              <a:rPr lang="en-US" sz="2000" dirty="0" smtClean="0">
                <a:cs typeface="Consolas"/>
              </a:rPr>
              <a:t>root </a:t>
            </a:r>
            <a:r>
              <a:rPr lang="en-US" sz="2000" dirty="0" err="1" smtClean="0">
                <a:cs typeface="Consolas"/>
              </a:rPr>
              <a:t>my_rootfile.root</a:t>
            </a:r>
            <a:endParaRPr lang="en-US" sz="2000" dirty="0" smtClean="0">
              <a:cs typeface="Consola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Type: </a:t>
            </a:r>
            <a:r>
              <a:rPr lang="en-US" sz="2000" dirty="0" err="1" smtClean="0">
                <a:cs typeface="Consolas"/>
              </a:rPr>
              <a:t>TBrowser</a:t>
            </a:r>
            <a:r>
              <a:rPr lang="en-US" sz="2000" dirty="0" smtClean="0">
                <a:cs typeface="Consolas"/>
              </a:rPr>
              <a:t> </a:t>
            </a:r>
            <a:r>
              <a:rPr lang="en-US" sz="2000" dirty="0" err="1" smtClean="0">
                <a:cs typeface="Consolas"/>
              </a:rPr>
              <a:t>myBrowser</a:t>
            </a:r>
            <a:endParaRPr lang="en-US" sz="2000" dirty="0" smtClean="0">
              <a:cs typeface="Consola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Inspect the content of the file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cs typeface="Gill Sans"/>
            </a:endParaRPr>
          </a:p>
          <a:p>
            <a:endParaRPr lang="en-US" sz="2000" dirty="0">
              <a:cs typeface="Gill San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22431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4748" y="915323"/>
            <a:ext cx="864490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The </a:t>
            </a:r>
            <a:r>
              <a:rPr lang="en-US" sz="2000" dirty="0" err="1" smtClean="0">
                <a:cs typeface="Consolas"/>
              </a:rPr>
              <a:t>TTree</a:t>
            </a:r>
            <a:r>
              <a:rPr lang="en-US" sz="2000" dirty="0" smtClean="0"/>
              <a:t> is the data structure ROOT provides to store large quantities of same types objects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/>
              <a:t>Organised</a:t>
            </a:r>
            <a:r>
              <a:rPr lang="en-US" sz="2000" dirty="0" smtClean="0"/>
              <a:t> in branches, each one holding objects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Organised in independent events, e.g. collision events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Efficient disk space usage, optimised I/O runtime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Trees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103" y="2238762"/>
            <a:ext cx="3276380" cy="28187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36" y="2565650"/>
            <a:ext cx="1373069" cy="2280276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143154" y="2985418"/>
            <a:ext cx="2095500" cy="515827"/>
          </a:xfrm>
          <a:prstGeom prst="rightArrow">
            <a:avLst>
              <a:gd name="adj1" fmla="val 26470"/>
              <a:gd name="adj2" fmla="val 5259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2019300" y="3475845"/>
            <a:ext cx="261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LEP style flat n-tuples evolved in more efficient trees (fast access, read ahead)</a:t>
            </a:r>
            <a:endParaRPr lang="en-GB" dirty="0"/>
          </a:p>
        </p:txBody>
      </p:sp>
      <p:grpSp>
        <p:nvGrpSpPr>
          <p:cNvPr id="10" name="Group 9"/>
          <p:cNvGrpSpPr/>
          <p:nvPr/>
        </p:nvGrpSpPr>
        <p:grpSpPr>
          <a:xfrm>
            <a:off x="4629150" y="2716190"/>
            <a:ext cx="1016000" cy="2000026"/>
            <a:chOff x="7200900" y="3744458"/>
            <a:chExt cx="1016000" cy="2000026"/>
          </a:xfrm>
        </p:grpSpPr>
        <p:sp>
          <p:nvSpPr>
            <p:cNvPr id="11" name="Rounded Rectangle 10"/>
            <p:cNvSpPr/>
            <p:nvPr/>
          </p:nvSpPr>
          <p:spPr>
            <a:xfrm>
              <a:off x="7200900" y="3744458"/>
              <a:ext cx="1016000" cy="294142"/>
            </a:xfrm>
            <a:prstGeom prst="roundRect">
              <a:avLst/>
            </a:prstGeom>
            <a:gradFill flip="none" rotWithShape="1">
              <a:gsLst>
                <a:gs pos="0">
                  <a:srgbClr val="FF6600"/>
                </a:gs>
                <a:gs pos="100000">
                  <a:srgbClr val="FFFF00"/>
                </a:gs>
              </a:gsLst>
              <a:lin ang="16200000" scaled="0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Event 1</a:t>
              </a:r>
              <a:endParaRPr lang="en-GB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7200900" y="5450342"/>
              <a:ext cx="1016000" cy="294142"/>
            </a:xfrm>
            <a:prstGeom prst="roundRect">
              <a:avLst/>
            </a:prstGeom>
            <a:gradFill flip="none" rotWithShape="1">
              <a:gsLst>
                <a:gs pos="0">
                  <a:srgbClr val="FF6600"/>
                </a:gs>
                <a:gs pos="100000">
                  <a:srgbClr val="FFFF00"/>
                </a:gs>
              </a:gsLst>
              <a:lin ang="16200000" scaled="0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Event N</a:t>
              </a:r>
              <a:endParaRPr lang="en-GB" dirty="0"/>
            </a:p>
          </p:txBody>
        </p:sp>
        <p:cxnSp>
          <p:nvCxnSpPr>
            <p:cNvPr id="13" name="Straight Connector 12"/>
            <p:cNvCxnSpPr>
              <a:stCxn id="11" idx="2"/>
              <a:endCxn id="12" idx="0"/>
            </p:cNvCxnSpPr>
            <p:nvPr/>
          </p:nvCxnSpPr>
          <p:spPr>
            <a:xfrm>
              <a:off x="7708900" y="4038600"/>
              <a:ext cx="0" cy="14117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13"/>
            <p:cNvSpPr/>
            <p:nvPr/>
          </p:nvSpPr>
          <p:spPr>
            <a:xfrm>
              <a:off x="7200900" y="4191000"/>
              <a:ext cx="1016000" cy="294142"/>
            </a:xfrm>
            <a:prstGeom prst="roundRect">
              <a:avLst/>
            </a:prstGeom>
            <a:gradFill flip="none" rotWithShape="1">
              <a:gsLst>
                <a:gs pos="0">
                  <a:srgbClr val="FF6600"/>
                </a:gs>
                <a:gs pos="100000">
                  <a:srgbClr val="FFFF00"/>
                </a:gs>
              </a:gsLst>
              <a:lin ang="16200000" scaled="0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Event 2</a:t>
              </a:r>
              <a:endParaRPr lang="en-GB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200900" y="4637542"/>
              <a:ext cx="1016000" cy="294142"/>
            </a:xfrm>
            <a:prstGeom prst="roundRect">
              <a:avLst/>
            </a:prstGeom>
            <a:gradFill flip="none" rotWithShape="1">
              <a:gsLst>
                <a:gs pos="0">
                  <a:srgbClr val="FF6600"/>
                </a:gs>
                <a:gs pos="100000">
                  <a:srgbClr val="FFFF00"/>
                </a:gs>
              </a:gsLst>
              <a:lin ang="16200000" scaled="0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Event 3</a:t>
              </a:r>
              <a:endParaRPr lang="en-GB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346950" y="4937128"/>
              <a:ext cx="723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……..</a:t>
              </a:r>
            </a:p>
            <a:p>
              <a:endParaRPr lang="en-GB" dirty="0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04587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4748" y="1627966"/>
            <a:ext cx="88527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The </a:t>
            </a:r>
            <a:r>
              <a:rPr lang="en-US" sz="2000" dirty="0" err="1" smtClean="0">
                <a:cs typeface="Consolas"/>
              </a:rPr>
              <a:t>TNtuple</a:t>
            </a:r>
            <a:r>
              <a:rPr lang="en-US" sz="2000" dirty="0" smtClean="0"/>
              <a:t> is a simplified version of the </a:t>
            </a:r>
            <a:r>
              <a:rPr lang="en-US" sz="2000" dirty="0" err="1" smtClean="0">
                <a:cs typeface="Consolas"/>
              </a:rPr>
              <a:t>TTree</a:t>
            </a:r>
            <a:r>
              <a:rPr lang="en-US" sz="2000" dirty="0" smtClean="0"/>
              <a:t>: store floating point numbers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As powerful for analysis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Ntuples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4417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in a Nutshell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742" y="967042"/>
            <a:ext cx="871315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ROOT can be seen as a collection of building blocks for various activities, like:</a:t>
            </a:r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Data analysis</a:t>
            </a:r>
            <a:r>
              <a:rPr lang="en-US" sz="2000" dirty="0">
                <a:solidFill>
                  <a:schemeClr val="accent1"/>
                </a:solidFill>
              </a:rPr>
              <a:t>: histograms, </a:t>
            </a:r>
            <a:r>
              <a:rPr lang="en-US" sz="2000" dirty="0" smtClean="0">
                <a:solidFill>
                  <a:schemeClr val="accent1"/>
                </a:solidFill>
              </a:rPr>
              <a:t>graphs, trees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I/O</a:t>
            </a:r>
            <a:r>
              <a:rPr lang="en-US" sz="2000" dirty="0" smtClean="0"/>
              <a:t>: row-wise, column-wise storage of </a:t>
            </a:r>
            <a:r>
              <a:rPr lang="en-US" sz="2000" b="1" dirty="0" smtClean="0"/>
              <a:t>any</a:t>
            </a:r>
            <a:r>
              <a:rPr lang="en-US" sz="2000" dirty="0" smtClean="0"/>
              <a:t> C++ object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Statistical tools (</a:t>
            </a:r>
            <a:r>
              <a:rPr lang="en-US" sz="2000" dirty="0" smtClean="0">
                <a:solidFill>
                  <a:schemeClr val="accent1"/>
                </a:solidFill>
              </a:rPr>
              <a:t>RooFit/RooStats</a:t>
            </a:r>
            <a:r>
              <a:rPr lang="en-US" sz="2000" dirty="0" smtClean="0"/>
              <a:t>): rich modeling and statistical inference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Math</a:t>
            </a:r>
            <a:r>
              <a:rPr lang="en-US" sz="2000" dirty="0" smtClean="0"/>
              <a:t>: non trivial functions (e.g. Erf, Bessel), </a:t>
            </a:r>
            <a:r>
              <a:rPr lang="en-US" sz="2000" dirty="0" err="1" smtClean="0"/>
              <a:t>optimised</a:t>
            </a:r>
            <a:r>
              <a:rPr lang="en-US" sz="2000" dirty="0" smtClean="0"/>
              <a:t> math functions (</a:t>
            </a:r>
            <a:r>
              <a:rPr lang="en-US" sz="2000" dirty="0" smtClean="0">
                <a:solidFill>
                  <a:schemeClr val="accent1"/>
                </a:solidFill>
              </a:rPr>
              <a:t>VDT</a:t>
            </a:r>
            <a:r>
              <a:rPr lang="en-US" sz="20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4F81BD"/>
                </a:solidFill>
              </a:rPr>
              <a:t>C++ interpretation</a:t>
            </a:r>
            <a:r>
              <a:rPr lang="en-US" sz="2000" dirty="0" smtClean="0"/>
              <a:t>: fully C++11 compliant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Multivariate Analysis </a:t>
            </a:r>
            <a:r>
              <a:rPr lang="en-US" sz="2000" dirty="0" smtClean="0"/>
              <a:t>(TMVA): e.g. Boosted decision trees, neural networks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Advanced </a:t>
            </a:r>
            <a:r>
              <a:rPr lang="en-US" sz="2000" dirty="0">
                <a:solidFill>
                  <a:schemeClr val="accent1"/>
                </a:solidFill>
              </a:rPr>
              <a:t>graphics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/>
              <a:t>(2D, 3D, event display</a:t>
            </a:r>
            <a:r>
              <a:rPr lang="en-US" sz="2000" dirty="0" smtClean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PROOF: </a:t>
            </a:r>
            <a:r>
              <a:rPr lang="en-US" sz="2000" dirty="0">
                <a:solidFill>
                  <a:schemeClr val="accent1"/>
                </a:solidFill>
              </a:rPr>
              <a:t>parallel analysis </a:t>
            </a:r>
            <a:r>
              <a:rPr lang="en-US" sz="2000" dirty="0" smtClean="0">
                <a:solidFill>
                  <a:schemeClr val="accent1"/>
                </a:solidFill>
              </a:rPr>
              <a:t>facility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And more: </a:t>
            </a:r>
            <a:r>
              <a:rPr lang="en-US" sz="2000" dirty="0" smtClean="0">
                <a:solidFill>
                  <a:schemeClr val="accent1"/>
                </a:solidFill>
              </a:rPr>
              <a:t>HTTP </a:t>
            </a:r>
            <a:r>
              <a:rPr lang="en-US" sz="2000" dirty="0" err="1" smtClean="0">
                <a:solidFill>
                  <a:schemeClr val="accent1"/>
                </a:solidFill>
              </a:rPr>
              <a:t>servering</a:t>
            </a:r>
            <a:r>
              <a:rPr lang="en-US" sz="2000" dirty="0" smtClean="0">
                <a:solidFill>
                  <a:schemeClr val="accent1"/>
                </a:solidFill>
              </a:rPr>
              <a:t>,  JavaScript </a:t>
            </a:r>
            <a:r>
              <a:rPr lang="en-US" sz="2000" dirty="0" err="1" smtClean="0">
                <a:solidFill>
                  <a:schemeClr val="accent1"/>
                </a:solidFill>
              </a:rPr>
              <a:t>visualisation</a:t>
            </a:r>
            <a:r>
              <a:rPr lang="en-US" sz="2000" dirty="0"/>
              <a:t>.</a:t>
            </a:r>
            <a:endParaRPr lang="en-US" sz="2000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053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Example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005470" y="914399"/>
            <a:ext cx="6074551" cy="360098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1200" b="1" dirty="0" err="1" smtClean="0">
                <a:latin typeface="Consolas"/>
                <a:cs typeface="Consolas"/>
              </a:rPr>
              <a:t>TFile</a:t>
            </a:r>
            <a:r>
              <a:rPr lang="en-GB" sz="1200" b="1" dirty="0" smtClean="0">
                <a:latin typeface="Consolas"/>
                <a:cs typeface="Consolas"/>
              </a:rPr>
              <a:t> </a:t>
            </a:r>
            <a:r>
              <a:rPr lang="en-GB" sz="1200" b="1" dirty="0" err="1">
                <a:latin typeface="Consolas"/>
                <a:cs typeface="Consolas"/>
              </a:rPr>
              <a:t>ofile</a:t>
            </a:r>
            <a:r>
              <a:rPr lang="en-GB" sz="1200" b="1" dirty="0">
                <a:latin typeface="Consolas"/>
                <a:cs typeface="Consolas"/>
              </a:rPr>
              <a:t>("</a:t>
            </a:r>
            <a:r>
              <a:rPr lang="en-GB" sz="1200" b="1" dirty="0" err="1">
                <a:latin typeface="Consolas"/>
                <a:cs typeface="Consolas"/>
              </a:rPr>
              <a:t>conductivity_experiment.root","RECREATE</a:t>
            </a:r>
            <a:r>
              <a:rPr lang="en-GB" sz="1200" b="1" dirty="0">
                <a:latin typeface="Consolas"/>
                <a:cs typeface="Consolas"/>
              </a:rPr>
              <a:t>");</a:t>
            </a:r>
          </a:p>
          <a:p>
            <a:r>
              <a:rPr lang="en-GB" sz="1200" b="1" dirty="0" err="1" smtClean="0">
                <a:latin typeface="Consolas"/>
                <a:cs typeface="Consolas"/>
              </a:rPr>
              <a:t>TNtuple</a:t>
            </a:r>
            <a:r>
              <a:rPr lang="en-GB" sz="1200" b="1" dirty="0" smtClean="0">
                <a:latin typeface="Consolas"/>
                <a:cs typeface="Consolas"/>
              </a:rPr>
              <a:t> </a:t>
            </a:r>
            <a:r>
              <a:rPr lang="en-GB" sz="1200" b="1" dirty="0" err="1">
                <a:latin typeface="Consolas"/>
                <a:cs typeface="Consolas"/>
              </a:rPr>
              <a:t>cond_data</a:t>
            </a:r>
            <a:r>
              <a:rPr lang="en-GB" sz="1200" b="1" dirty="0">
                <a:latin typeface="Consolas"/>
                <a:cs typeface="Consolas"/>
              </a:rPr>
              <a:t>("</a:t>
            </a:r>
            <a:r>
              <a:rPr lang="en-GB" sz="1200" b="1" dirty="0" err="1" smtClean="0">
                <a:latin typeface="Consolas"/>
                <a:cs typeface="Consolas"/>
              </a:rPr>
              <a:t>cond_data</a:t>
            </a:r>
            <a:r>
              <a:rPr lang="en-GB" sz="1200" b="1" dirty="0" smtClean="0">
                <a:latin typeface="Consolas"/>
                <a:cs typeface="Consolas"/>
              </a:rPr>
              <a:t>”,</a:t>
            </a:r>
          </a:p>
          <a:p>
            <a:r>
              <a:rPr lang="en-US" sz="1200" b="1" dirty="0" smtClean="0">
                <a:latin typeface="Consolas"/>
                <a:cs typeface="Consolas"/>
              </a:rPr>
              <a:t>			    "</a:t>
            </a:r>
            <a:r>
              <a:rPr lang="en-US" sz="1200" b="1" dirty="0">
                <a:latin typeface="Consolas"/>
                <a:cs typeface="Consolas"/>
              </a:rPr>
              <a:t>Example N-Tuple",</a:t>
            </a:r>
          </a:p>
          <a:p>
            <a:r>
              <a:rPr lang="en-US" sz="1200" b="1" dirty="0">
                <a:latin typeface="Consolas"/>
                <a:cs typeface="Consolas"/>
              </a:rPr>
              <a:t>                  </a:t>
            </a:r>
            <a:r>
              <a:rPr lang="en-US" sz="1200" b="1" dirty="0" smtClean="0">
                <a:latin typeface="Consolas"/>
                <a:cs typeface="Consolas"/>
              </a:rPr>
              <a:t>"</a:t>
            </a:r>
            <a:r>
              <a:rPr lang="en-US" sz="1200" b="1" dirty="0" err="1">
                <a:latin typeface="Consolas"/>
                <a:cs typeface="Consolas"/>
              </a:rPr>
              <a:t>Potential:Current:Temperature:Pressure</a:t>
            </a:r>
            <a:r>
              <a:rPr lang="en-US" sz="1200" b="1" dirty="0">
                <a:latin typeface="Consolas"/>
                <a:cs typeface="Consolas"/>
              </a:rPr>
              <a:t>");</a:t>
            </a:r>
          </a:p>
          <a:p>
            <a:r>
              <a:rPr lang="en-US" sz="1200" dirty="0" smtClean="0">
                <a:latin typeface="Consolas"/>
                <a:cs typeface="Consolas"/>
              </a:rPr>
              <a:t>TRandom3 </a:t>
            </a:r>
            <a:r>
              <a:rPr lang="en-US" sz="1200" dirty="0" err="1">
                <a:latin typeface="Consolas"/>
                <a:cs typeface="Consolas"/>
              </a:rPr>
              <a:t>rndm</a:t>
            </a:r>
            <a:r>
              <a:rPr lang="en-US" sz="1200" dirty="0" smtClean="0">
                <a:latin typeface="Consolas"/>
                <a:cs typeface="Consolas"/>
              </a:rPr>
              <a:t>; // We’ll fill random values</a:t>
            </a:r>
            <a:endParaRPr lang="en-US" sz="1200" dirty="0">
              <a:latin typeface="Consolas"/>
              <a:cs typeface="Consolas"/>
            </a:endParaRPr>
          </a:p>
          <a:p>
            <a:r>
              <a:rPr lang="en-US" sz="1200" b="1" dirty="0" smtClean="0">
                <a:latin typeface="Consolas"/>
                <a:cs typeface="Consolas"/>
              </a:rPr>
              <a:t>float </a:t>
            </a:r>
            <a:r>
              <a:rPr lang="en-US" sz="1200" b="1" dirty="0" err="1">
                <a:latin typeface="Consolas"/>
                <a:cs typeface="Consolas"/>
              </a:rPr>
              <a:t>pot,cur,temp,pres</a:t>
            </a:r>
            <a:r>
              <a:rPr lang="en-US" sz="1200" b="1" dirty="0">
                <a:latin typeface="Consolas"/>
                <a:cs typeface="Consolas"/>
              </a:rPr>
              <a:t>;</a:t>
            </a:r>
          </a:p>
          <a:p>
            <a:r>
              <a:rPr lang="en-US" sz="1200" dirty="0" smtClean="0">
                <a:latin typeface="Consolas"/>
                <a:cs typeface="Consolas"/>
              </a:rPr>
              <a:t>for </a:t>
            </a:r>
            <a:r>
              <a:rPr lang="en-US" sz="1200" dirty="0">
                <a:latin typeface="Consolas"/>
                <a:cs typeface="Consolas"/>
              </a:rPr>
              <a:t>(</a:t>
            </a:r>
            <a:r>
              <a:rPr lang="en-US" sz="1200" dirty="0" err="1">
                <a:latin typeface="Consolas"/>
                <a:cs typeface="Consolas"/>
              </a:rPr>
              <a:t>int</a:t>
            </a:r>
            <a:r>
              <a:rPr lang="en-US" sz="1200" dirty="0">
                <a:latin typeface="Consolas"/>
                <a:cs typeface="Consolas"/>
              </a:rPr>
              <a:t> </a:t>
            </a:r>
            <a:r>
              <a:rPr lang="en-US" sz="1200" dirty="0" err="1">
                <a:latin typeface="Consolas"/>
                <a:cs typeface="Consolas"/>
              </a:rPr>
              <a:t>i</a:t>
            </a:r>
            <a:r>
              <a:rPr lang="en-US" sz="1200" dirty="0">
                <a:latin typeface="Consolas"/>
                <a:cs typeface="Consolas"/>
              </a:rPr>
              <a:t>=0;i&lt;10000;++</a:t>
            </a:r>
            <a:r>
              <a:rPr lang="en-US" sz="1200" dirty="0" err="1">
                <a:latin typeface="Consolas"/>
                <a:cs typeface="Consolas"/>
              </a:rPr>
              <a:t>i</a:t>
            </a:r>
            <a:r>
              <a:rPr lang="en-US" sz="1200" dirty="0" smtClean="0">
                <a:latin typeface="Consolas"/>
                <a:cs typeface="Consolas"/>
              </a:rPr>
              <a:t>) {</a:t>
            </a:r>
            <a:endParaRPr lang="en-US" sz="1200" dirty="0">
              <a:latin typeface="Consolas"/>
              <a:cs typeface="Consolas"/>
            </a:endParaRPr>
          </a:p>
          <a:p>
            <a:r>
              <a:rPr lang="hu-HU" sz="1200" dirty="0">
                <a:latin typeface="Consolas"/>
                <a:cs typeface="Consolas"/>
              </a:rPr>
              <a:t>	</a:t>
            </a:r>
            <a:r>
              <a:rPr lang="hu-HU" sz="1200" dirty="0" smtClean="0">
                <a:latin typeface="Consolas"/>
                <a:cs typeface="Consolas"/>
              </a:rPr>
              <a:t>pot  = rndm.Uniform</a:t>
            </a:r>
            <a:r>
              <a:rPr lang="hu-HU" sz="1200" dirty="0">
                <a:latin typeface="Consolas"/>
                <a:cs typeface="Consolas"/>
              </a:rPr>
              <a:t>(0.,10.);     </a:t>
            </a:r>
            <a:r>
              <a:rPr lang="hu-HU" sz="1200" dirty="0" smtClean="0">
                <a:latin typeface="Consolas"/>
                <a:cs typeface="Consolas"/>
              </a:rPr>
              <a:t>/</a:t>
            </a:r>
            <a:r>
              <a:rPr lang="hu-HU" sz="1200" dirty="0">
                <a:latin typeface="Consolas"/>
                <a:cs typeface="Consolas"/>
              </a:rPr>
              <a:t>/ get voltage</a:t>
            </a:r>
          </a:p>
          <a:p>
            <a:r>
              <a:rPr lang="nl-NL" sz="1200" dirty="0">
                <a:latin typeface="Consolas"/>
                <a:cs typeface="Consolas"/>
              </a:rPr>
              <a:t>	</a:t>
            </a:r>
            <a:r>
              <a:rPr lang="nl-NL" sz="1200" dirty="0" smtClean="0">
                <a:latin typeface="Consolas"/>
                <a:cs typeface="Consolas"/>
              </a:rPr>
              <a:t>temp = </a:t>
            </a:r>
            <a:r>
              <a:rPr lang="nl-NL" sz="1200" dirty="0" err="1" smtClean="0">
                <a:latin typeface="Consolas"/>
                <a:cs typeface="Consolas"/>
              </a:rPr>
              <a:t>rndm.Uniform</a:t>
            </a:r>
            <a:r>
              <a:rPr lang="nl-NL" sz="1200" dirty="0">
                <a:latin typeface="Consolas"/>
                <a:cs typeface="Consolas"/>
              </a:rPr>
              <a:t>(250.,350.);  // get </a:t>
            </a:r>
            <a:r>
              <a:rPr lang="nl-NL" sz="1200" dirty="0" err="1">
                <a:latin typeface="Consolas"/>
                <a:cs typeface="Consolas"/>
              </a:rPr>
              <a:t>temperature</a:t>
            </a:r>
            <a:endParaRPr lang="nl-NL" sz="1200" dirty="0">
              <a:latin typeface="Consolas"/>
              <a:cs typeface="Consolas"/>
            </a:endParaRPr>
          </a:p>
          <a:p>
            <a:r>
              <a:rPr lang="en-US" sz="1200" dirty="0">
                <a:latin typeface="Consolas"/>
                <a:cs typeface="Consolas"/>
              </a:rPr>
              <a:t>	</a:t>
            </a:r>
            <a:r>
              <a:rPr lang="en-US" sz="1200" dirty="0" err="1" smtClean="0">
                <a:latin typeface="Consolas"/>
                <a:cs typeface="Consolas"/>
              </a:rPr>
              <a:t>pres</a:t>
            </a:r>
            <a:r>
              <a:rPr lang="en-US" sz="1200" dirty="0" smtClean="0">
                <a:latin typeface="Consolas"/>
                <a:cs typeface="Consolas"/>
              </a:rPr>
              <a:t> = </a:t>
            </a:r>
            <a:r>
              <a:rPr lang="en-US" sz="1200" dirty="0" err="1" smtClean="0">
                <a:latin typeface="Consolas"/>
                <a:cs typeface="Consolas"/>
              </a:rPr>
              <a:t>rndm.Uniform</a:t>
            </a:r>
            <a:r>
              <a:rPr lang="en-US" sz="1200" dirty="0">
                <a:latin typeface="Consolas"/>
                <a:cs typeface="Consolas"/>
              </a:rPr>
              <a:t>(0.5,1.5);   </a:t>
            </a:r>
            <a:r>
              <a:rPr lang="en-US" sz="1200" dirty="0" smtClean="0">
                <a:latin typeface="Consolas"/>
                <a:cs typeface="Consolas"/>
              </a:rPr>
              <a:t> /</a:t>
            </a:r>
            <a:r>
              <a:rPr lang="en-US" sz="1200" dirty="0">
                <a:latin typeface="Consolas"/>
                <a:cs typeface="Consolas"/>
              </a:rPr>
              <a:t>/ get pressure</a:t>
            </a:r>
          </a:p>
          <a:p>
            <a:r>
              <a:rPr lang="en-US" sz="1200" dirty="0">
                <a:latin typeface="Consolas"/>
                <a:cs typeface="Consolas"/>
              </a:rPr>
              <a:t>	</a:t>
            </a:r>
            <a:r>
              <a:rPr lang="en-US" sz="1200" dirty="0" smtClean="0">
                <a:latin typeface="Consolas"/>
                <a:cs typeface="Consolas"/>
              </a:rPr>
              <a:t>cur  = pot</a:t>
            </a:r>
            <a:r>
              <a:rPr lang="en-US" sz="1200" dirty="0">
                <a:latin typeface="Consolas"/>
                <a:cs typeface="Consolas"/>
              </a:rPr>
              <a:t>/(10.+0.05*(temp-300.)-0.2*(pres-1.))</a:t>
            </a:r>
            <a:r>
              <a:rPr lang="en-US" sz="1200" dirty="0" smtClean="0">
                <a:latin typeface="Consolas"/>
                <a:cs typeface="Consolas"/>
              </a:rPr>
              <a:t>;// current</a:t>
            </a:r>
            <a:endParaRPr lang="en-US" sz="1200" dirty="0">
              <a:latin typeface="Consolas"/>
              <a:cs typeface="Consolas"/>
            </a:endParaRPr>
          </a:p>
          <a:p>
            <a:r>
              <a:rPr lang="en-US" sz="1200" dirty="0" smtClean="0">
                <a:latin typeface="Consolas"/>
                <a:cs typeface="Consolas"/>
              </a:rPr>
              <a:t>	// add some random smearing (measurement errors)</a:t>
            </a:r>
          </a:p>
          <a:p>
            <a:r>
              <a:rPr lang="fi-FI" sz="1200" dirty="0">
                <a:latin typeface="Consolas"/>
                <a:cs typeface="Consolas"/>
              </a:rPr>
              <a:t>	</a:t>
            </a:r>
            <a:r>
              <a:rPr lang="fi-FI" sz="1200" dirty="0" err="1" smtClean="0">
                <a:latin typeface="Consolas"/>
                <a:cs typeface="Consolas"/>
              </a:rPr>
              <a:t>pot</a:t>
            </a:r>
            <a:r>
              <a:rPr lang="fi-FI" sz="1200" dirty="0" smtClean="0">
                <a:latin typeface="Consolas"/>
                <a:cs typeface="Consolas"/>
              </a:rPr>
              <a:t>* = rndm.Gaus(1.,0.01); </a:t>
            </a:r>
            <a:r>
              <a:rPr lang="en-US" sz="1200" dirty="0" smtClean="0">
                <a:latin typeface="Consolas"/>
                <a:cs typeface="Consolas"/>
              </a:rPr>
              <a:t>temp</a:t>
            </a:r>
            <a:r>
              <a:rPr lang="en-US" sz="1200" dirty="0">
                <a:latin typeface="Consolas"/>
                <a:cs typeface="Consolas"/>
              </a:rPr>
              <a:t>+=</a:t>
            </a:r>
            <a:r>
              <a:rPr lang="en-US" sz="1200" dirty="0" err="1">
                <a:latin typeface="Consolas"/>
                <a:cs typeface="Consolas"/>
              </a:rPr>
              <a:t>rndm.Gaus</a:t>
            </a:r>
            <a:r>
              <a:rPr lang="en-US" sz="1200" dirty="0">
                <a:latin typeface="Consolas"/>
                <a:cs typeface="Consolas"/>
              </a:rPr>
              <a:t>(0.,0.3)</a:t>
            </a:r>
            <a:r>
              <a:rPr lang="en-US" sz="1200" dirty="0" smtClean="0">
                <a:latin typeface="Consolas"/>
                <a:cs typeface="Consolas"/>
              </a:rPr>
              <a:t>;</a:t>
            </a:r>
            <a:endParaRPr lang="en-US" sz="1200" dirty="0">
              <a:latin typeface="Consolas"/>
              <a:cs typeface="Consolas"/>
            </a:endParaRPr>
          </a:p>
          <a:p>
            <a:r>
              <a:rPr lang="en-US" sz="1200" dirty="0">
                <a:latin typeface="Consolas"/>
                <a:cs typeface="Consolas"/>
              </a:rPr>
              <a:t>	</a:t>
            </a:r>
            <a:r>
              <a:rPr lang="en-US" sz="1200" dirty="0" err="1" smtClean="0">
                <a:latin typeface="Consolas"/>
                <a:cs typeface="Consolas"/>
              </a:rPr>
              <a:t>pres</a:t>
            </a:r>
            <a:r>
              <a:rPr lang="en-US" sz="1200" dirty="0">
                <a:latin typeface="Consolas"/>
                <a:cs typeface="Consolas"/>
              </a:rPr>
              <a:t>*</a:t>
            </a:r>
            <a:r>
              <a:rPr lang="en-US" sz="1200" dirty="0" smtClean="0">
                <a:latin typeface="Consolas"/>
                <a:cs typeface="Consolas"/>
              </a:rPr>
              <a:t>= </a:t>
            </a:r>
            <a:r>
              <a:rPr lang="en-US" sz="1200" dirty="0" err="1" smtClean="0">
                <a:latin typeface="Consolas"/>
                <a:cs typeface="Consolas"/>
              </a:rPr>
              <a:t>rndm.Gaus</a:t>
            </a:r>
            <a:r>
              <a:rPr lang="en-US" sz="1200" dirty="0">
                <a:latin typeface="Consolas"/>
                <a:cs typeface="Consolas"/>
              </a:rPr>
              <a:t>(1.,0.02)</a:t>
            </a:r>
            <a:r>
              <a:rPr lang="en-US" sz="1200" dirty="0" smtClean="0">
                <a:latin typeface="Consolas"/>
                <a:cs typeface="Consolas"/>
              </a:rPr>
              <a:t>; </a:t>
            </a:r>
            <a:r>
              <a:rPr lang="en-US" sz="1200" dirty="0">
                <a:latin typeface="Consolas"/>
                <a:cs typeface="Consolas"/>
              </a:rPr>
              <a:t>cur*=</a:t>
            </a:r>
            <a:r>
              <a:rPr lang="en-US" sz="1200" dirty="0" err="1">
                <a:latin typeface="Consolas"/>
                <a:cs typeface="Consolas"/>
              </a:rPr>
              <a:t>rndm.Gaus</a:t>
            </a:r>
            <a:r>
              <a:rPr lang="en-US" sz="1200" dirty="0">
                <a:latin typeface="Consolas"/>
                <a:cs typeface="Consolas"/>
              </a:rPr>
              <a:t>(1.,0.01)</a:t>
            </a:r>
            <a:r>
              <a:rPr lang="en-US" sz="1200" dirty="0" smtClean="0">
                <a:latin typeface="Consolas"/>
                <a:cs typeface="Consolas"/>
              </a:rPr>
              <a:t>;</a:t>
            </a:r>
          </a:p>
          <a:p>
            <a:r>
              <a:rPr lang="en-US" sz="1200" dirty="0" smtClean="0">
                <a:latin typeface="Consolas"/>
                <a:cs typeface="Consolas"/>
              </a:rPr>
              <a:t>	// write </a:t>
            </a:r>
            <a:r>
              <a:rPr lang="en-US" sz="1200" dirty="0">
                <a:latin typeface="Consolas"/>
                <a:cs typeface="Consolas"/>
              </a:rPr>
              <a:t>to </a:t>
            </a:r>
            <a:r>
              <a:rPr lang="en-US" sz="1200" dirty="0" err="1">
                <a:latin typeface="Consolas"/>
                <a:cs typeface="Consolas"/>
              </a:rPr>
              <a:t>ntuple</a:t>
            </a:r>
            <a:endParaRPr lang="en-US" sz="1200" dirty="0">
              <a:latin typeface="Consolas"/>
              <a:cs typeface="Consolas"/>
            </a:endParaRPr>
          </a:p>
          <a:p>
            <a:r>
              <a:rPr lang="en-US" sz="1200" b="1" dirty="0" smtClean="0">
                <a:latin typeface="Consolas"/>
                <a:cs typeface="Consolas"/>
              </a:rPr>
              <a:t>	</a:t>
            </a:r>
            <a:r>
              <a:rPr lang="en-US" sz="1200" b="1" dirty="0" err="1" smtClean="0">
                <a:latin typeface="Consolas"/>
                <a:cs typeface="Consolas"/>
              </a:rPr>
              <a:t>cond_data.Fill</a:t>
            </a:r>
            <a:r>
              <a:rPr lang="en-US" sz="1200" b="1" dirty="0">
                <a:latin typeface="Consolas"/>
                <a:cs typeface="Consolas"/>
              </a:rPr>
              <a:t>(</a:t>
            </a:r>
            <a:r>
              <a:rPr lang="en-US" sz="1200" b="1" dirty="0" err="1">
                <a:latin typeface="Consolas"/>
                <a:cs typeface="Consolas"/>
              </a:rPr>
              <a:t>pot,cur,temp,pres</a:t>
            </a:r>
            <a:r>
              <a:rPr lang="en-US" sz="1200" b="1" dirty="0">
                <a:latin typeface="Consolas"/>
                <a:cs typeface="Consolas"/>
              </a:rPr>
              <a:t>);</a:t>
            </a:r>
          </a:p>
          <a:p>
            <a:r>
              <a:rPr lang="en-US" sz="1200" dirty="0" smtClean="0">
                <a:latin typeface="Consolas"/>
                <a:cs typeface="Consolas"/>
              </a:rPr>
              <a:t>}</a:t>
            </a:r>
            <a:endParaRPr lang="en-US" sz="1200" dirty="0">
              <a:latin typeface="Consolas"/>
              <a:cs typeface="Consolas"/>
            </a:endParaRPr>
          </a:p>
          <a:p>
            <a:r>
              <a:rPr lang="en-US" sz="1200" dirty="0" smtClean="0">
                <a:latin typeface="Consolas"/>
                <a:cs typeface="Consolas"/>
              </a:rPr>
              <a:t>/</a:t>
            </a:r>
            <a:r>
              <a:rPr lang="en-US" sz="1200" dirty="0">
                <a:latin typeface="Consolas"/>
                <a:cs typeface="Consolas"/>
              </a:rPr>
              <a:t>/ Save the </a:t>
            </a:r>
            <a:r>
              <a:rPr lang="en-US" sz="1200" dirty="0" err="1">
                <a:latin typeface="Consolas"/>
                <a:cs typeface="Consolas"/>
              </a:rPr>
              <a:t>ntuple</a:t>
            </a:r>
            <a:r>
              <a:rPr lang="en-US" sz="1200" dirty="0">
                <a:latin typeface="Consolas"/>
                <a:cs typeface="Consolas"/>
              </a:rPr>
              <a:t> and close the file</a:t>
            </a:r>
          </a:p>
          <a:p>
            <a:r>
              <a:rPr lang="en-US" sz="1200" b="1" dirty="0" err="1" smtClean="0">
                <a:latin typeface="Consolas"/>
                <a:cs typeface="Consolas"/>
              </a:rPr>
              <a:t>cond_data.Write</a:t>
            </a:r>
            <a:r>
              <a:rPr lang="en-US" sz="1200" b="1" dirty="0">
                <a:latin typeface="Consolas"/>
                <a:cs typeface="Consolas"/>
              </a:rPr>
              <a:t>()</a:t>
            </a:r>
            <a:r>
              <a:rPr lang="en-US" sz="1200" b="1" dirty="0" smtClean="0">
                <a:latin typeface="Consolas"/>
                <a:cs typeface="Consolas"/>
              </a:rPr>
              <a:t>; </a:t>
            </a:r>
            <a:r>
              <a:rPr lang="en-US" sz="1200" dirty="0" err="1" smtClean="0">
                <a:latin typeface="Consolas"/>
                <a:cs typeface="Consolas"/>
              </a:rPr>
              <a:t>ofile.Close</a:t>
            </a:r>
            <a:r>
              <a:rPr lang="en-US" sz="1200" dirty="0">
                <a:latin typeface="Consolas"/>
                <a:cs typeface="Consolas"/>
              </a:rPr>
              <a:t>();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1" y="2209538"/>
            <a:ext cx="290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Primer macro </a:t>
            </a:r>
            <a:r>
              <a:rPr lang="en-GB" b="1" smtClean="0"/>
              <a:t>(section 7.2.1)</a:t>
            </a:r>
            <a:endParaRPr lang="en-GB" b="1" dirty="0" smtClean="0"/>
          </a:p>
          <a:p>
            <a:r>
              <a:rPr lang="en-GB" b="1" i="1" dirty="0" err="1" smtClean="0"/>
              <a:t>write_ntuple_to_file.C</a:t>
            </a:r>
            <a:endParaRPr lang="en-GB" b="1" i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90571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Potential of the Tree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64" y="1324594"/>
            <a:ext cx="84939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Run the </a:t>
            </a:r>
            <a:r>
              <a:rPr lang="en-US" sz="2000" dirty="0" err="1" smtClean="0">
                <a:latin typeface="Consolas"/>
                <a:cs typeface="Consolas"/>
              </a:rPr>
              <a:t>write_ntuple_to_file.C</a:t>
            </a:r>
            <a:r>
              <a:rPr lang="en-US" sz="2000" dirty="0" smtClean="0">
                <a:latin typeface="Gill Sans"/>
                <a:cs typeface="Gill Sans"/>
              </a:rPr>
              <a:t> </a:t>
            </a:r>
            <a:r>
              <a:rPr lang="en-US" sz="2000" dirty="0" smtClean="0">
                <a:cs typeface="Gill Sans"/>
              </a:rPr>
              <a:t>macro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Open the file in the </a:t>
            </a:r>
            <a:r>
              <a:rPr lang="en-US" sz="2000" dirty="0" err="1" smtClean="0">
                <a:latin typeface="Consolas"/>
                <a:cs typeface="Consolas"/>
              </a:rPr>
              <a:t>TBrowser</a:t>
            </a:r>
            <a:endParaRPr lang="en-US" sz="2000" dirty="0" smtClean="0">
              <a:latin typeface="Consolas"/>
              <a:cs typeface="Consola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Create plots clicking on the </a:t>
            </a:r>
            <a:r>
              <a:rPr lang="en-US" sz="2000" dirty="0" smtClean="0">
                <a:cs typeface="Consolas"/>
              </a:rPr>
              <a:t>leaves</a:t>
            </a:r>
          </a:p>
          <a:p>
            <a:pPr marL="342900" indent="-342900">
              <a:buFont typeface="Arial"/>
              <a:buChar char="•"/>
            </a:pPr>
            <a:endParaRPr lang="es-ES" sz="2000" dirty="0">
              <a:cs typeface="Consolas"/>
            </a:endParaRPr>
          </a:p>
          <a:p>
            <a:pPr marL="342900" indent="-342900">
              <a:buFont typeface="Arial"/>
              <a:buChar char="•"/>
            </a:pPr>
            <a:r>
              <a:rPr lang="es-ES" sz="2000" dirty="0" err="1" smtClean="0">
                <a:cs typeface="Consolas"/>
              </a:rPr>
              <a:t>Run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the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code</a:t>
            </a:r>
            <a:r>
              <a:rPr lang="es-ES" sz="2000" dirty="0" smtClean="0">
                <a:cs typeface="Consolas"/>
              </a:rPr>
              <a:t> in SWAN</a:t>
            </a:r>
          </a:p>
          <a:p>
            <a:pPr marL="800100" lvl="1" indent="-342900">
              <a:buFont typeface="Arial"/>
              <a:buChar char="•"/>
            </a:pPr>
            <a:r>
              <a:rPr lang="es-ES" sz="2000" dirty="0" err="1" smtClean="0">
                <a:cs typeface="Consolas"/>
              </a:rPr>
              <a:t>Check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your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CERNBox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for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the</a:t>
            </a:r>
            <a:r>
              <a:rPr lang="en-US" sz="2000" dirty="0">
                <a:cs typeface="Consolas"/>
              </a:rPr>
              <a:t> </a:t>
            </a:r>
            <a:r>
              <a:rPr lang="en-US" sz="2000" dirty="0" smtClean="0">
                <a:cs typeface="Consolas"/>
              </a:rPr>
              <a:t>result file!</a:t>
            </a:r>
            <a:endParaRPr lang="es-ES" sz="2000" dirty="0">
              <a:cs typeface="Consola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681" y="2691842"/>
            <a:ext cx="2334892" cy="1843806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195" y="1701082"/>
            <a:ext cx="1506541" cy="8635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88069"/>
            <a:ext cx="876300" cy="876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12700" y="44531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 err="1" smtClean="0">
                <a:solidFill>
                  <a:srgbClr val="0000FF"/>
                </a:solidFill>
              </a:rPr>
              <a:t>Write_ntuple_to_file_cpp</a:t>
            </a:r>
            <a:endParaRPr lang="en-GB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14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Accessing Complex Trees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64" y="943594"/>
            <a:ext cx="8493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 smtClean="0">
                <a:cs typeface="Gill Sans"/>
              </a:rPr>
              <a:t>TTreeReader</a:t>
            </a:r>
            <a:r>
              <a:rPr lang="en-US" sz="2000" dirty="0" smtClean="0">
                <a:cs typeface="Gill Sans"/>
              </a:rPr>
              <a:t> class: tool to access complex trees in a type-safe manner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Not only floating point numbers as in </a:t>
            </a:r>
            <a:r>
              <a:rPr lang="en-US" sz="2000" dirty="0" err="1" smtClean="0">
                <a:cs typeface="Gill Sans"/>
              </a:rPr>
              <a:t>TNtuple</a:t>
            </a:r>
            <a:r>
              <a:rPr lang="en-US" sz="2000" dirty="0" smtClean="0">
                <a:cs typeface="Gill Sans"/>
              </a:rPr>
              <a:t>, but all objects!</a:t>
            </a:r>
            <a:endParaRPr lang="en-US" sz="2000" dirty="0">
              <a:cs typeface="Consola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86724" y="2026869"/>
            <a:ext cx="9004300" cy="1877437"/>
          </a:xfrm>
          <a:prstGeom prst="rect">
            <a:avLst/>
          </a:prstGeom>
          <a:solidFill>
            <a:srgbClr val="FFFFC9"/>
          </a:solidFill>
          <a:ln w="38100">
            <a:solidFill>
              <a:srgbClr val="FF66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dirty="0">
                <a:latin typeface="Consolas"/>
                <a:cs typeface="Consolas"/>
              </a:rPr>
              <a:t>// Access a </a:t>
            </a:r>
            <a:r>
              <a:rPr lang="en-US" sz="2000" dirty="0" err="1">
                <a:latin typeface="Consolas"/>
                <a:cs typeface="Consolas"/>
              </a:rPr>
              <a:t>TTree</a:t>
            </a:r>
            <a:r>
              <a:rPr lang="en-US" sz="2000" dirty="0">
                <a:latin typeface="Consolas"/>
                <a:cs typeface="Consolas"/>
              </a:rPr>
              <a:t> called "</a:t>
            </a:r>
            <a:r>
              <a:rPr lang="en-US" sz="2000" dirty="0" err="1">
                <a:latin typeface="Consolas"/>
                <a:cs typeface="Consolas"/>
              </a:rPr>
              <a:t>MyTree</a:t>
            </a:r>
            <a:r>
              <a:rPr lang="en-US" sz="2000" dirty="0">
                <a:latin typeface="Consolas"/>
                <a:cs typeface="Consolas"/>
              </a:rPr>
              <a:t>" in the file: </a:t>
            </a:r>
            <a:endParaRPr lang="en-US" sz="2000" dirty="0" smtClean="0">
              <a:latin typeface="Consolas"/>
              <a:cs typeface="Consolas"/>
            </a:endParaRPr>
          </a:p>
          <a:p>
            <a:pPr>
              <a:spcBef>
                <a:spcPct val="20000"/>
              </a:spcBef>
            </a:pPr>
            <a:r>
              <a:rPr lang="en-US" sz="2000" dirty="0" err="1" smtClean="0">
                <a:latin typeface="Consolas"/>
                <a:cs typeface="Consolas"/>
              </a:rPr>
              <a:t>TTreeReader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reader("</a:t>
            </a:r>
            <a:r>
              <a:rPr lang="en-US" sz="2000" dirty="0" err="1">
                <a:latin typeface="Consolas"/>
                <a:cs typeface="Consolas"/>
              </a:rPr>
              <a:t>MyTree</a:t>
            </a:r>
            <a:r>
              <a:rPr lang="en-US" sz="2000" dirty="0">
                <a:latin typeface="Consolas"/>
                <a:cs typeface="Consolas"/>
              </a:rPr>
              <a:t>", file)</a:t>
            </a:r>
            <a:r>
              <a:rPr lang="en-US" sz="2000" dirty="0" smtClean="0">
                <a:latin typeface="Consolas"/>
                <a:cs typeface="Consolas"/>
              </a:rPr>
              <a:t>;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Consolas"/>
                <a:cs typeface="Consolas"/>
              </a:rPr>
              <a:t>// </a:t>
            </a:r>
            <a:r>
              <a:rPr lang="en-US" sz="2000" dirty="0" smtClean="0">
                <a:latin typeface="Consolas"/>
                <a:cs typeface="Consolas"/>
              </a:rPr>
              <a:t>Establish links with two of the branches</a:t>
            </a:r>
          </a:p>
          <a:p>
            <a:pPr>
              <a:spcBef>
                <a:spcPct val="20000"/>
              </a:spcBef>
            </a:pPr>
            <a:r>
              <a:rPr lang="en-US" sz="2000" dirty="0" err="1" smtClean="0">
                <a:latin typeface="Consolas"/>
                <a:cs typeface="Consolas"/>
              </a:rPr>
              <a:t>TTreeReaderValue</a:t>
            </a:r>
            <a:r>
              <a:rPr lang="en-US" sz="2000" dirty="0">
                <a:latin typeface="Consolas"/>
                <a:cs typeface="Consolas"/>
              </a:rPr>
              <a:t>&lt;float&gt; </a:t>
            </a:r>
            <a:r>
              <a:rPr lang="en-US" sz="2000" dirty="0" err="1">
                <a:latin typeface="Consolas"/>
                <a:cs typeface="Consolas"/>
              </a:rPr>
              <a:t>rvMissingET</a:t>
            </a:r>
            <a:r>
              <a:rPr lang="en-US" sz="2000" dirty="0">
                <a:latin typeface="Consolas"/>
                <a:cs typeface="Consolas"/>
              </a:rPr>
              <a:t>(reader, "</a:t>
            </a:r>
            <a:r>
              <a:rPr lang="en-US" sz="2000" dirty="0" err="1">
                <a:latin typeface="Consolas"/>
                <a:cs typeface="Consolas"/>
              </a:rPr>
              <a:t>missingET</a:t>
            </a:r>
            <a:r>
              <a:rPr lang="en-US" sz="2000" dirty="0">
                <a:latin typeface="Consolas"/>
                <a:cs typeface="Consolas"/>
              </a:rPr>
              <a:t>"); </a:t>
            </a:r>
            <a:endParaRPr lang="en-US" sz="2000" dirty="0" smtClean="0">
              <a:latin typeface="Consolas"/>
              <a:cs typeface="Consolas"/>
            </a:endParaRPr>
          </a:p>
          <a:p>
            <a:pPr>
              <a:spcBef>
                <a:spcPct val="20000"/>
              </a:spcBef>
            </a:pPr>
            <a:r>
              <a:rPr lang="en-US" sz="2000" dirty="0" err="1" smtClean="0">
                <a:latin typeface="Consolas"/>
                <a:cs typeface="Consolas"/>
              </a:rPr>
              <a:t>TTreeReaderValue</a:t>
            </a:r>
            <a:r>
              <a:rPr lang="en-US" sz="2000" dirty="0">
                <a:latin typeface="Consolas"/>
                <a:cs typeface="Consolas"/>
              </a:rPr>
              <a:t>&lt;</a:t>
            </a:r>
            <a:r>
              <a:rPr lang="en-US" sz="2000" dirty="0" err="1">
                <a:latin typeface="Consolas"/>
                <a:cs typeface="Consolas"/>
              </a:rPr>
              <a:t>std</a:t>
            </a:r>
            <a:r>
              <a:rPr lang="en-US" sz="2000" dirty="0">
                <a:latin typeface="Consolas"/>
                <a:cs typeface="Consolas"/>
              </a:rPr>
              <a:t>::vector&lt;Muon&gt;&gt; </a:t>
            </a:r>
            <a:r>
              <a:rPr lang="en-US" sz="2000" dirty="0" err="1">
                <a:latin typeface="Consolas"/>
                <a:cs typeface="Consolas"/>
              </a:rPr>
              <a:t>rvMuons</a:t>
            </a:r>
            <a:r>
              <a:rPr lang="en-US" sz="2000" dirty="0">
                <a:latin typeface="Consolas"/>
                <a:cs typeface="Consolas"/>
              </a:rPr>
              <a:t>(reader, "</a:t>
            </a:r>
            <a:r>
              <a:rPr lang="en-US" sz="2000" dirty="0" err="1">
                <a:latin typeface="Consolas"/>
                <a:cs typeface="Consolas"/>
              </a:rPr>
              <a:t>muons</a:t>
            </a:r>
            <a:r>
              <a:rPr lang="en-US" sz="2000" dirty="0">
                <a:latin typeface="Consolas"/>
                <a:cs typeface="Consolas"/>
              </a:rPr>
              <a:t>");  </a:t>
            </a:r>
            <a:endParaRPr lang="en-US" sz="2000" dirty="0" smtClean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58271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67200"/>
            <a:ext cx="876300" cy="8763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Accessing the Data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617898" y="969373"/>
            <a:ext cx="7410450" cy="3354765"/>
          </a:xfrm>
          <a:prstGeom prst="rect">
            <a:avLst/>
          </a:prstGeom>
          <a:solidFill>
            <a:srgbClr val="FFFFC9"/>
          </a:solidFill>
          <a:ln w="38100">
            <a:solidFill>
              <a:srgbClr val="FF66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dirty="0" smtClean="0">
                <a:latin typeface="Consolas"/>
                <a:cs typeface="Consolas"/>
              </a:rPr>
              <a:t>/</a:t>
            </a:r>
            <a:r>
              <a:rPr lang="en-US" sz="2000" dirty="0">
                <a:latin typeface="Consolas"/>
                <a:cs typeface="Consolas"/>
              </a:rPr>
              <a:t>/ Loop through all the </a:t>
            </a:r>
            <a:r>
              <a:rPr lang="en-US" sz="2000" dirty="0" err="1">
                <a:latin typeface="Consolas"/>
                <a:cs typeface="Consolas"/>
              </a:rPr>
              <a:t>TTree's</a:t>
            </a:r>
            <a:r>
              <a:rPr lang="en-US" sz="2000" dirty="0">
                <a:latin typeface="Consolas"/>
                <a:cs typeface="Consolas"/>
              </a:rPr>
              <a:t> entries </a:t>
            </a:r>
            <a:endParaRPr lang="en-US" sz="2000" dirty="0" smtClean="0">
              <a:latin typeface="Consolas"/>
              <a:cs typeface="Consolas"/>
            </a:endParaRPr>
          </a:p>
          <a:p>
            <a:pPr>
              <a:spcBef>
                <a:spcPct val="20000"/>
              </a:spcBef>
            </a:pPr>
            <a:r>
              <a:rPr lang="en-US" sz="2000" dirty="0">
                <a:latin typeface="Consolas"/>
                <a:cs typeface="Consolas"/>
              </a:rPr>
              <a:t>// I</a:t>
            </a:r>
            <a:r>
              <a:rPr lang="en-US" sz="2000" dirty="0" smtClean="0">
                <a:latin typeface="Consolas"/>
                <a:cs typeface="Consolas"/>
              </a:rPr>
              <a:t>t behaves behaves </a:t>
            </a:r>
            <a:r>
              <a:rPr lang="en-US" sz="2000" dirty="0">
                <a:latin typeface="Consolas"/>
                <a:cs typeface="Consolas"/>
              </a:rPr>
              <a:t>like an </a:t>
            </a:r>
            <a:r>
              <a:rPr lang="en-US" sz="2000" dirty="0" smtClean="0">
                <a:latin typeface="Consolas"/>
                <a:cs typeface="Consolas"/>
              </a:rPr>
              <a:t>iterator…</a:t>
            </a:r>
          </a:p>
          <a:p>
            <a:pPr>
              <a:spcBef>
                <a:spcPct val="20000"/>
              </a:spcBef>
            </a:pPr>
            <a:r>
              <a:rPr lang="en-US" sz="2000" dirty="0" smtClean="0">
                <a:latin typeface="Consolas"/>
                <a:cs typeface="Consolas"/>
              </a:rPr>
              <a:t>while </a:t>
            </a:r>
            <a:r>
              <a:rPr lang="en-US" sz="2000" dirty="0">
                <a:latin typeface="Consolas"/>
                <a:cs typeface="Consolas"/>
              </a:rPr>
              <a:t>(</a:t>
            </a:r>
            <a:r>
              <a:rPr lang="en-US" sz="2000" dirty="0" err="1">
                <a:latin typeface="Consolas"/>
                <a:cs typeface="Consolas"/>
              </a:rPr>
              <a:t>reader.Next</a:t>
            </a:r>
            <a:r>
              <a:rPr lang="en-US" sz="2000" dirty="0">
                <a:latin typeface="Consolas"/>
                <a:cs typeface="Consolas"/>
              </a:rPr>
              <a:t>()) </a:t>
            </a:r>
            <a:r>
              <a:rPr lang="en-US" sz="2000" dirty="0" smtClean="0">
                <a:latin typeface="Consolas"/>
                <a:cs typeface="Consolas"/>
              </a:rPr>
              <a:t>{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 float </a:t>
            </a:r>
            <a:r>
              <a:rPr lang="en-US" sz="2000" dirty="0" err="1">
                <a:latin typeface="Consolas"/>
                <a:cs typeface="Consolas"/>
              </a:rPr>
              <a:t>missingET</a:t>
            </a:r>
            <a:r>
              <a:rPr lang="en-US" sz="2000" dirty="0">
                <a:latin typeface="Consolas"/>
                <a:cs typeface="Consolas"/>
              </a:rPr>
              <a:t> = *</a:t>
            </a:r>
            <a:r>
              <a:rPr lang="en-US" sz="2000" dirty="0" err="1">
                <a:latin typeface="Consolas"/>
                <a:cs typeface="Consolas"/>
              </a:rPr>
              <a:t>rvMissingET</a:t>
            </a:r>
            <a:r>
              <a:rPr lang="en-US" sz="2000" dirty="0" smtClean="0">
                <a:latin typeface="Consolas"/>
                <a:cs typeface="Consolas"/>
              </a:rPr>
              <a:t>;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 …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 for (auto&amp;&amp; mu: </a:t>
            </a:r>
            <a:r>
              <a:rPr lang="en-US" sz="2000" dirty="0" err="1" smtClean="0">
                <a:latin typeface="Consolas"/>
                <a:cs typeface="Consolas"/>
              </a:rPr>
              <a:t>rvMuons</a:t>
            </a:r>
            <a:r>
              <a:rPr lang="en-US" sz="2000" dirty="0" smtClean="0">
                <a:latin typeface="Consolas"/>
                <a:cs typeface="Consolas"/>
              </a:rPr>
              <a:t>) {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  </a:t>
            </a:r>
            <a:r>
              <a:rPr lang="en-US" sz="2000" dirty="0" err="1" smtClean="0">
                <a:latin typeface="Consolas"/>
                <a:cs typeface="Consolas"/>
              </a:rPr>
              <a:t>hist</a:t>
            </a:r>
            <a:r>
              <a:rPr lang="en-US" sz="2000" dirty="0" smtClean="0">
                <a:latin typeface="Consolas"/>
                <a:cs typeface="Consolas"/>
              </a:rPr>
              <a:t>-</a:t>
            </a:r>
            <a:r>
              <a:rPr lang="en-US" sz="2000" dirty="0">
                <a:latin typeface="Consolas"/>
                <a:cs typeface="Consolas"/>
              </a:rPr>
              <a:t>&gt;Fill(</a:t>
            </a:r>
            <a:r>
              <a:rPr lang="en-US" sz="2000" dirty="0" err="1">
                <a:latin typeface="Consolas"/>
                <a:cs typeface="Consolas"/>
              </a:rPr>
              <a:t>pT</a:t>
            </a:r>
            <a:r>
              <a:rPr lang="en-US" sz="2000" dirty="0" smtClean="0">
                <a:latin typeface="Consolas"/>
                <a:cs typeface="Consolas"/>
              </a:rPr>
              <a:t>);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 }</a:t>
            </a:r>
          </a:p>
          <a:p>
            <a:pPr>
              <a:spcBef>
                <a:spcPct val="20000"/>
              </a:spcBef>
            </a:pPr>
            <a:r>
              <a:rPr lang="en-US" sz="2000" dirty="0" smtClean="0">
                <a:latin typeface="Consolas"/>
                <a:cs typeface="Consolas"/>
              </a:rPr>
              <a:t>}</a:t>
            </a: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6300" y="4512231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FF"/>
                </a:solidFill>
              </a:rPr>
              <a:t>TTreeReader_Example_cpp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10" name="9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627" y="2879004"/>
            <a:ext cx="2425348" cy="1808886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69" y="1870784"/>
            <a:ext cx="1506541" cy="86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0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01" y="863600"/>
            <a:ext cx="89535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ROOT offers the possibility to interface to Python via a set of bindings called </a:t>
            </a:r>
            <a:r>
              <a:rPr lang="en-US" sz="2000" dirty="0" smtClean="0"/>
              <a:t>PyROOT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Mix the power of C++ (compiled libraries) and flexibility of Python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Killer application: JIT of C++ code from within Python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Real mix of the two languages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See Primer’s section 8 for more details</a:t>
            </a:r>
          </a:p>
          <a:p>
            <a:endParaRPr lang="en-US" sz="2000" dirty="0"/>
          </a:p>
          <a:p>
            <a:r>
              <a:rPr lang="en-US" sz="2000" dirty="0" smtClean="0"/>
              <a:t>Entry point to use ROOT from within Python: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 smtClean="0"/>
              <a:t>All classes you now know can be accessed like ROOT.TH1F, </a:t>
            </a:r>
            <a:r>
              <a:rPr lang="en-US" sz="2000" dirty="0" err="1" smtClean="0"/>
              <a:t>ROOT.TGraph</a:t>
            </a:r>
            <a:r>
              <a:rPr lang="en-US" sz="2000" dirty="0" smtClean="0"/>
              <a:t>, …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PyROOT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009900" y="3475295"/>
            <a:ext cx="3009900" cy="400110"/>
          </a:xfrm>
          <a:prstGeom prst="rect">
            <a:avLst/>
          </a:prstGeom>
          <a:solidFill>
            <a:srgbClr val="FFFFC9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nl-NL" sz="2000" b="1" dirty="0">
                <a:latin typeface="Consolas"/>
              </a:rPr>
              <a:t>i</a:t>
            </a:r>
            <a:r>
              <a:rPr lang="nl-NL" sz="2000" b="1" dirty="0" smtClean="0">
                <a:latin typeface="Consolas"/>
              </a:rPr>
              <a:t>mport ROOT</a:t>
            </a:r>
            <a:endParaRPr lang="nl-NL" sz="2000" b="1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1312135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01" y="863600"/>
            <a:ext cx="8953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Open the Python interpreter (type python)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Import the ROOT module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Create a histogram with 64 bins and an x axis ranging from 0 to 16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Fill it with random numbers distributed according to a linear function (“pol0”)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Change its line width with a thicker one 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Draw it!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996850" y="3078020"/>
            <a:ext cx="4024648" cy="461665"/>
          </a:xfrm>
          <a:prstGeom prst="rect">
            <a:avLst/>
          </a:prstGeom>
          <a:solidFill>
            <a:srgbClr val="FFFFC9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nl-NL" sz="2400" b="1" dirty="0" smtClean="0">
                <a:latin typeface="Consolas"/>
              </a:rPr>
              <a:t>...or try it in </a:t>
            </a:r>
            <a:r>
              <a:rPr lang="nl-NL" sz="2400" b="1" dirty="0" smtClean="0">
                <a:solidFill>
                  <a:srgbClr val="0000FF"/>
                </a:solidFill>
                <a:latin typeface="Consolas"/>
              </a:rPr>
              <a:t>SWAN</a:t>
            </a:r>
            <a:r>
              <a:rPr lang="nl-NL" sz="2400" b="1" dirty="0" smtClean="0">
                <a:latin typeface="Consolas"/>
              </a:rPr>
              <a:t>!</a:t>
            </a:r>
            <a:endParaRPr lang="nl-NL" sz="2400" b="1" dirty="0">
              <a:latin typeface="Consolas"/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2518980" y="3798145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0000FF"/>
                </a:solidFill>
                <a:hlinkClick r:id="rId2"/>
              </a:rPr>
              <a:t>https://swan.cern.ch</a:t>
            </a:r>
            <a:endParaRPr lang="en-GB" sz="2400" b="1" dirty="0" smtClean="0">
              <a:solidFill>
                <a:srgbClr val="0000FF"/>
              </a:solidFill>
            </a:endParaRPr>
          </a:p>
        </p:txBody>
      </p:sp>
      <p:pic>
        <p:nvPicPr>
          <p:cNvPr id="11" name="10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040" y="2869253"/>
            <a:ext cx="1506541" cy="86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174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82940" y="1002189"/>
            <a:ext cx="5624054" cy="156966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1600" dirty="0"/>
              <a:t>~</a:t>
            </a:r>
            <a:r>
              <a:rPr lang="en-GB" sz="1600" dirty="0" smtClean="0"/>
              <a:t>&gt; python</a:t>
            </a:r>
          </a:p>
          <a:p>
            <a:r>
              <a:rPr lang="en-GB" sz="1600" dirty="0" smtClean="0"/>
              <a:t>&gt;</a:t>
            </a:r>
            <a:r>
              <a:rPr lang="en-GB" sz="1600" dirty="0"/>
              <a:t>&gt;&gt; import ROOT</a:t>
            </a:r>
          </a:p>
          <a:p>
            <a:r>
              <a:rPr lang="en-GB" sz="1600" dirty="0"/>
              <a:t>&gt;&gt;&gt; h = ROOT.TH1F("</a:t>
            </a:r>
            <a:r>
              <a:rPr lang="en-GB" sz="1600" dirty="0" err="1"/>
              <a:t>myPyHisto</a:t>
            </a:r>
            <a:r>
              <a:rPr lang="en-GB" sz="1600" dirty="0"/>
              <a:t>","</a:t>
            </a:r>
            <a:r>
              <a:rPr lang="en-GB" sz="1600" dirty="0" err="1"/>
              <a:t>Productivity;Python</a:t>
            </a:r>
            <a:r>
              <a:rPr lang="en-GB" sz="1600" dirty="0"/>
              <a:t> Knowledge;Productivity",64,0,16)</a:t>
            </a:r>
          </a:p>
          <a:p>
            <a:r>
              <a:rPr lang="en-GB" sz="1600" dirty="0"/>
              <a:t>&gt;&gt;&gt; </a:t>
            </a:r>
            <a:r>
              <a:rPr lang="en-GB" sz="1600" dirty="0" err="1"/>
              <a:t>h.FillRandom</a:t>
            </a:r>
            <a:r>
              <a:rPr lang="en-GB" sz="1600" dirty="0"/>
              <a:t>("pol1")</a:t>
            </a:r>
          </a:p>
          <a:p>
            <a:r>
              <a:rPr lang="pl-PL" sz="1600" dirty="0"/>
              <a:t>&gt;&gt;&gt; </a:t>
            </a:r>
            <a:r>
              <a:rPr lang="pl-PL" sz="1600" dirty="0" err="1"/>
              <a:t>h.Draw</a:t>
            </a:r>
            <a:r>
              <a:rPr lang="pl-PL" sz="1600" dirty="0"/>
              <a:t>()</a:t>
            </a:r>
            <a:endParaRPr lang="en-US" sz="1600" dirty="0">
              <a:latin typeface="Consolas"/>
              <a:cs typeface="Consolas"/>
            </a:endParaRPr>
          </a:p>
        </p:txBody>
      </p:sp>
      <p:pic>
        <p:nvPicPr>
          <p:cNvPr id="2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921" y="1896452"/>
            <a:ext cx="3858576" cy="286311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53841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82940" y="1002189"/>
            <a:ext cx="5624054" cy="156966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1600" dirty="0"/>
              <a:t>~</a:t>
            </a:r>
            <a:r>
              <a:rPr lang="en-GB" sz="1600" dirty="0" smtClean="0"/>
              <a:t>&gt; python</a:t>
            </a:r>
          </a:p>
          <a:p>
            <a:r>
              <a:rPr lang="en-GB" sz="1600" dirty="0" smtClean="0"/>
              <a:t>&gt;</a:t>
            </a:r>
            <a:r>
              <a:rPr lang="en-GB" sz="1600" dirty="0"/>
              <a:t>&gt;&gt; import ROOT</a:t>
            </a:r>
          </a:p>
          <a:p>
            <a:r>
              <a:rPr lang="en-GB" sz="1600" dirty="0"/>
              <a:t>&gt;&gt;&gt; h = ROOT.TH1F("</a:t>
            </a:r>
            <a:r>
              <a:rPr lang="en-GB" sz="1600" dirty="0" err="1"/>
              <a:t>myPyHisto</a:t>
            </a:r>
            <a:r>
              <a:rPr lang="en-GB" sz="1600" dirty="0"/>
              <a:t>","</a:t>
            </a:r>
            <a:r>
              <a:rPr lang="en-GB" sz="1600" dirty="0" err="1"/>
              <a:t>Productivity;Python</a:t>
            </a:r>
            <a:r>
              <a:rPr lang="en-GB" sz="1600" dirty="0"/>
              <a:t> Knowledge;Productivity",64,0,16)</a:t>
            </a:r>
          </a:p>
          <a:p>
            <a:r>
              <a:rPr lang="en-GB" sz="1600" dirty="0"/>
              <a:t>&gt;&gt;&gt; </a:t>
            </a:r>
            <a:r>
              <a:rPr lang="en-GB" sz="1600" dirty="0" err="1"/>
              <a:t>h.FillRandom</a:t>
            </a:r>
            <a:r>
              <a:rPr lang="en-GB" sz="1600" dirty="0"/>
              <a:t>("pol1")</a:t>
            </a:r>
          </a:p>
          <a:p>
            <a:r>
              <a:rPr lang="pl-PL" sz="1600" dirty="0"/>
              <a:t>&gt;&gt;&gt; </a:t>
            </a:r>
            <a:r>
              <a:rPr lang="pl-PL" sz="1600" dirty="0" err="1"/>
              <a:t>h.Draw</a:t>
            </a:r>
            <a:r>
              <a:rPr lang="pl-PL" sz="1600" dirty="0"/>
              <a:t>()</a:t>
            </a: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6300" y="4512231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FF"/>
                </a:solidFill>
              </a:rPr>
              <a:t>TTreeAccess_Example_py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67200"/>
            <a:ext cx="876300" cy="8763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76300" y="3817462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FF"/>
                </a:solidFill>
              </a:rPr>
              <a:t>FillHistogram_Example_py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72431"/>
            <a:ext cx="876300" cy="876300"/>
          </a:xfrm>
          <a:prstGeom prst="rect">
            <a:avLst/>
          </a:prstGeom>
        </p:spPr>
      </p:pic>
      <p:pic>
        <p:nvPicPr>
          <p:cNvPr id="17" name="16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169" y="2570490"/>
            <a:ext cx="2359611" cy="1808886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8" name="17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933" y="1546640"/>
            <a:ext cx="1506541" cy="863568"/>
          </a:xfrm>
          <a:prstGeom prst="rect">
            <a:avLst/>
          </a:prstGeom>
        </p:spPr>
      </p:pic>
      <p:pic>
        <p:nvPicPr>
          <p:cNvPr id="19" name="18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863" y="2920987"/>
            <a:ext cx="2359611" cy="1792950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12577643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Review of the objectives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7500" y="1135787"/>
            <a:ext cx="67691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Objectives: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Become familiar with the ROOT toolkit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Be able to use the C++ prompt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Plot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Perform basic I/O </a:t>
            </a:r>
            <a:r>
              <a:rPr lang="en-US" sz="2000" dirty="0" smtClean="0"/>
              <a:t>operations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err="1" smtClean="0"/>
              <a:t>Learn</a:t>
            </a:r>
            <a:r>
              <a:rPr lang="es-ES" sz="2000" dirty="0" smtClean="0"/>
              <a:t> </a:t>
            </a:r>
            <a:r>
              <a:rPr lang="es-ES" sz="2000" dirty="0" err="1" smtClean="0"/>
              <a:t>about</a:t>
            </a:r>
            <a:r>
              <a:rPr lang="es-ES" sz="2000" dirty="0" smtClean="0"/>
              <a:t> </a:t>
            </a:r>
            <a:r>
              <a:rPr lang="es-ES" sz="2000" dirty="0" smtClean="0"/>
              <a:t>SWAN and </a:t>
            </a:r>
            <a:r>
              <a:rPr lang="es-ES" sz="2000" dirty="0" err="1" smtClean="0"/>
              <a:t>Jupyter</a:t>
            </a:r>
            <a:r>
              <a:rPr lang="es-ES" sz="2000" dirty="0" smtClean="0"/>
              <a:t> notebooks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28099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6176" y="2095327"/>
            <a:ext cx="1744964" cy="12342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366" y="955610"/>
            <a:ext cx="1610710" cy="12064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Application Domains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0" y="1865300"/>
            <a:ext cx="1352032" cy="9258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70" y="3069859"/>
            <a:ext cx="1417802" cy="11124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3387" y="4464032"/>
            <a:ext cx="1588830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b="1" dirty="0" smtClean="0"/>
              <a:t>Event Filtering</a:t>
            </a:r>
            <a:endParaRPr lang="en-GB" b="1" dirty="0"/>
          </a:p>
        </p:txBody>
      </p:sp>
      <p:sp>
        <p:nvSpPr>
          <p:cNvPr id="8" name="Right Arrow 7"/>
          <p:cNvSpPr/>
          <p:nvPr/>
        </p:nvSpPr>
        <p:spPr>
          <a:xfrm>
            <a:off x="2506152" y="3197113"/>
            <a:ext cx="824418" cy="1828005"/>
          </a:xfrm>
          <a:prstGeom prst="rightArrow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Data</a:t>
            </a:r>
            <a:endParaRPr lang="en-GB" dirty="0"/>
          </a:p>
        </p:txBody>
      </p:sp>
      <p:sp>
        <p:nvSpPr>
          <p:cNvPr id="9" name="Can 8"/>
          <p:cNvSpPr/>
          <p:nvPr/>
        </p:nvSpPr>
        <p:spPr>
          <a:xfrm>
            <a:off x="4814016" y="3685985"/>
            <a:ext cx="991011" cy="65060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Reco</a:t>
            </a:r>
            <a:endParaRPr lang="en-GB" dirty="0"/>
          </a:p>
        </p:txBody>
      </p:sp>
      <p:sp>
        <p:nvSpPr>
          <p:cNvPr id="10" name="Can 9"/>
          <p:cNvSpPr/>
          <p:nvPr/>
        </p:nvSpPr>
        <p:spPr>
          <a:xfrm>
            <a:off x="3513575" y="3685985"/>
            <a:ext cx="991011" cy="65060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Raw</a:t>
            </a:r>
            <a:endParaRPr lang="en-GB" dirty="0"/>
          </a:p>
        </p:txBody>
      </p:sp>
      <p:sp>
        <p:nvSpPr>
          <p:cNvPr id="11" name="Can 10"/>
          <p:cNvSpPr/>
          <p:nvPr/>
        </p:nvSpPr>
        <p:spPr>
          <a:xfrm>
            <a:off x="6549147" y="3685985"/>
            <a:ext cx="991011" cy="65060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Analysis</a:t>
            </a:r>
          </a:p>
          <a:p>
            <a:pPr algn="ctr"/>
            <a:r>
              <a:rPr lang="en-GB" dirty="0" smtClean="0"/>
              <a:t>Formats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5936460" y="3960977"/>
            <a:ext cx="519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…</a:t>
            </a:r>
            <a:endParaRPr lang="en-GB" dirty="0"/>
          </a:p>
        </p:txBody>
      </p:sp>
      <p:sp>
        <p:nvSpPr>
          <p:cNvPr id="13" name="Can 12"/>
          <p:cNvSpPr/>
          <p:nvPr/>
        </p:nvSpPr>
        <p:spPr>
          <a:xfrm>
            <a:off x="7808010" y="3685985"/>
            <a:ext cx="991011" cy="65060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Images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5005593" y="4483598"/>
            <a:ext cx="2960996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b="1" dirty="0" smtClean="0"/>
              <a:t>Data Storage: Local, Network</a:t>
            </a:r>
            <a:endParaRPr lang="en-GB" b="1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3774045" y="2569865"/>
            <a:ext cx="1683757" cy="404072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Reconstruction</a:t>
            </a:r>
            <a:endParaRPr lang="en-GB" dirty="0"/>
          </a:p>
        </p:txBody>
      </p:sp>
      <p:cxnSp>
        <p:nvCxnSpPr>
          <p:cNvPr id="18" name="Straight Arrow Connector 17"/>
          <p:cNvCxnSpPr>
            <a:stCxn id="16" idx="1"/>
          </p:cNvCxnSpPr>
          <p:nvPr/>
        </p:nvCxnSpPr>
        <p:spPr>
          <a:xfrm>
            <a:off x="4615924" y="2973937"/>
            <a:ext cx="502712" cy="7877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6" idx="1"/>
          </p:cNvCxnSpPr>
          <p:nvPr/>
        </p:nvCxnSpPr>
        <p:spPr>
          <a:xfrm flipV="1">
            <a:off x="4127625" y="2973937"/>
            <a:ext cx="488299" cy="7877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Round Diagonal Corner Rectangle 25"/>
          <p:cNvSpPr/>
          <p:nvPr/>
        </p:nvSpPr>
        <p:spPr>
          <a:xfrm>
            <a:off x="5576040" y="2097321"/>
            <a:ext cx="1683757" cy="876616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Further processing, skimming</a:t>
            </a:r>
            <a:endParaRPr lang="en-GB" dirty="0"/>
          </a:p>
        </p:txBody>
      </p:sp>
      <p:cxnSp>
        <p:nvCxnSpPr>
          <p:cNvPr id="27" name="Straight Arrow Connector 26"/>
          <p:cNvCxnSpPr>
            <a:endCxn id="26" idx="1"/>
          </p:cNvCxnSpPr>
          <p:nvPr/>
        </p:nvCxnSpPr>
        <p:spPr>
          <a:xfrm flipV="1">
            <a:off x="5419702" y="2973937"/>
            <a:ext cx="998217" cy="7877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6" idx="1"/>
          </p:cNvCxnSpPr>
          <p:nvPr/>
        </p:nvCxnSpPr>
        <p:spPr>
          <a:xfrm>
            <a:off x="6417919" y="2973937"/>
            <a:ext cx="413723" cy="7877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615924" y="1514540"/>
            <a:ext cx="1908989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b="1" dirty="0" smtClean="0"/>
              <a:t>Offline Processing</a:t>
            </a:r>
            <a:endParaRPr lang="en-GB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7588879" y="975778"/>
            <a:ext cx="1066686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Analysis</a:t>
            </a:r>
            <a:endParaRPr lang="en-GB" b="1" dirty="0"/>
          </a:p>
        </p:txBody>
      </p:sp>
      <p:sp>
        <p:nvSpPr>
          <p:cNvPr id="35" name="Round Diagonal Corner Rectangle 34"/>
          <p:cNvSpPr/>
          <p:nvPr/>
        </p:nvSpPr>
        <p:spPr>
          <a:xfrm>
            <a:off x="7396743" y="1558849"/>
            <a:ext cx="1683757" cy="1232299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Event Selection, statistical treatment …</a:t>
            </a:r>
            <a:endParaRPr lang="en-GB" dirty="0"/>
          </a:p>
        </p:txBody>
      </p:sp>
      <p:cxnSp>
        <p:nvCxnSpPr>
          <p:cNvPr id="36" name="Straight Arrow Connector 35"/>
          <p:cNvCxnSpPr>
            <a:endCxn id="35" idx="1"/>
          </p:cNvCxnSpPr>
          <p:nvPr/>
        </p:nvCxnSpPr>
        <p:spPr>
          <a:xfrm flipV="1">
            <a:off x="7234397" y="2791148"/>
            <a:ext cx="1004225" cy="9705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5" idx="1"/>
          </p:cNvCxnSpPr>
          <p:nvPr/>
        </p:nvCxnSpPr>
        <p:spPr>
          <a:xfrm>
            <a:off x="8238622" y="2791148"/>
            <a:ext cx="0" cy="9705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5770" y="929611"/>
            <a:ext cx="1876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A selection of the experiments adopting ROOT</a:t>
            </a:r>
            <a:endParaRPr lang="en-GB" sz="1600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463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35896</TotalTime>
  <Words>4377</Words>
  <Application>Microsoft Office PowerPoint</Application>
  <PresentationFormat>Presentación en pantalla (16:9)</PresentationFormat>
  <Paragraphs>715</Paragraphs>
  <Slides>88</Slides>
  <Notes>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88</vt:i4>
      </vt:variant>
    </vt:vector>
  </HeadingPairs>
  <TitlesOfParts>
    <vt:vector size="89" baseType="lpstr">
      <vt:lpstr>Office Theme</vt:lpstr>
      <vt:lpstr>Presentación de PowerPoint</vt:lpstr>
      <vt:lpstr>This Course</vt:lpstr>
      <vt:lpstr>Presentación de PowerPoint</vt:lpstr>
      <vt:lpstr>Presentación de PowerPoint</vt:lpstr>
      <vt:lpstr>A “Quick Tour” Of ROOT</vt:lpstr>
      <vt:lpstr>What can you do with ROOT?</vt:lpstr>
      <vt:lpstr>ROOT in a Nutshell</vt:lpstr>
      <vt:lpstr>ROOT in a Nutshell</vt:lpstr>
      <vt:lpstr>ROOT Application Domains</vt:lpstr>
      <vt:lpstr>Higgs boson discovery</vt:lpstr>
      <vt:lpstr>Interpreter</vt:lpstr>
      <vt:lpstr>Persistency (I/O)</vt:lpstr>
      <vt:lpstr>ROOT Math/Stats Libraries</vt:lpstr>
      <vt:lpstr>Graphics In ROOT</vt:lpstr>
      <vt:lpstr>2D Graphics</vt:lpstr>
      <vt:lpstr>3D Graphics</vt:lpstr>
      <vt:lpstr>Other ROOT Features</vt:lpstr>
      <vt:lpstr>Presentación de PowerPoint</vt:lpstr>
      <vt:lpstr>Presentación de PowerPoint</vt:lpstr>
      <vt:lpstr>A Few Q/A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The ROOT Prompt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CERN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Danilo Piparo</dc:creator>
  <cp:lastModifiedBy>Enric</cp:lastModifiedBy>
  <cp:revision>454</cp:revision>
  <cp:lastPrinted>2016-06-06T13:23:50Z</cp:lastPrinted>
  <dcterms:created xsi:type="dcterms:W3CDTF">2015-05-08T06:18:09Z</dcterms:created>
  <dcterms:modified xsi:type="dcterms:W3CDTF">2016-06-22T10:48:51Z</dcterms:modified>
</cp:coreProperties>
</file>